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23"/>
  </p:notesMasterIdLst>
  <p:handoutMasterIdLst>
    <p:handoutMasterId r:id="rId24"/>
  </p:handoutMasterIdLst>
  <p:sldIdLst>
    <p:sldId id="497" r:id="rId2"/>
    <p:sldId id="256" r:id="rId3"/>
    <p:sldId id="456" r:id="rId4"/>
    <p:sldId id="472" r:id="rId5"/>
    <p:sldId id="484" r:id="rId6"/>
    <p:sldId id="462" r:id="rId7"/>
    <p:sldId id="510" r:id="rId8"/>
    <p:sldId id="499" r:id="rId9"/>
    <p:sldId id="465" r:id="rId10"/>
    <p:sldId id="504" r:id="rId11"/>
    <p:sldId id="506" r:id="rId12"/>
    <p:sldId id="505" r:id="rId13"/>
    <p:sldId id="507" r:id="rId14"/>
    <p:sldId id="494" r:id="rId15"/>
    <p:sldId id="511" r:id="rId16"/>
    <p:sldId id="514" r:id="rId17"/>
    <p:sldId id="513" r:id="rId18"/>
    <p:sldId id="515" r:id="rId19"/>
    <p:sldId id="512" r:id="rId20"/>
    <p:sldId id="508" r:id="rId21"/>
    <p:sldId id="503" r:id="rId2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00"/>
    <a:srgbClr val="FFCC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012" autoAdjust="0"/>
    <p:restoredTop sz="96774" autoAdjust="0"/>
  </p:normalViewPr>
  <p:slideViewPr>
    <p:cSldViewPr>
      <p:cViewPr varScale="1">
        <p:scale>
          <a:sx n="116" d="100"/>
          <a:sy n="116" d="100"/>
        </p:scale>
        <p:origin x="-1482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2" y="168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978" y="-86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35F3424-EB62-4964-939F-735959F0F5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627DF63-0DB4-4B77-8964-C454564E98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11/14/2017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43B91-FDC4-41E2-86A4-77DE6410726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28748619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11/14/2017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50C8C8-3920-4A79-8D09-20C05C794B8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8445241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11/14/2017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50C8C8-3920-4A79-8D09-20C05C794B8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8694028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11/14/2017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50C8C8-3920-4A79-8D09-20C05C794B8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77390050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11/14/2017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50C8C8-3920-4A79-8D09-20C05C794B8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9492717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11/14/2017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50C8C8-3920-4A79-8D09-20C05C794B8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5466910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11/14/2017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50C8C8-3920-4A79-8D09-20C05C794B8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4199221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11/14/2017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E9117F-02F7-48F0-A2B3-DECE7294A85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66498305"/>
      </p:ext>
    </p:extLst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11/14/2017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72949E-EF5F-40F6-BA05-7EE38886FAD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58678181"/>
      </p:ext>
    </p:extLst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27578-F15F-4EF2-8964-0076E10F0E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61036449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09104-869C-48C3-AE80-2D219115C4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73379413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11/14/2017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04307-1864-4DFE-ACF4-1666D065864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19309093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11/14/2017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18E67B-44FB-4AD6-904A-ADE9F8B0EB6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41201955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11/14/2017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63706-FFE4-49BD-BF81-3C16D672374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60421653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11/14/2017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ADE265-9BB6-472B-92A9-0614F55EBE6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21787768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11/14/2017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05A6D-3BCC-4FBD-BDAB-EF5F70F23B2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6956163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11/14/2017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02E006-19A0-4162-A67E-40C500F67B0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25828769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11/14/2017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F23E29-3D45-4330-9074-E454EBA555E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24041047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11/14/2017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669E1F-69CC-4073-A79B-3057495B9BD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05275404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F6BCBE8-30B0-4476-8762-9236B142003A}" type="datetimeFigureOut">
              <a:rPr lang="en-US" smtClean="0"/>
              <a:pPr/>
              <a:t>11/14/2017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150C8C8-3920-4A79-8D09-20C05C794B8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217156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</p:sldLayoutIdLst>
  <p:transition>
    <p:dissolve/>
  </p:transition>
  <p:hf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5" Type="http://schemas.openxmlformats.org/officeDocument/2006/relationships/image" Target="../media/image5.jpe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79930"/>
            <a:ext cx="8291264" cy="2052840"/>
          </a:xfrm>
        </p:spPr>
        <p:txBody>
          <a:bodyPr/>
          <a:lstStyle/>
          <a:p>
            <a:pPr algn="ctr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Научная аппаратура КЭ «Конвергенция» на РС МКС</a:t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российском сегменте МКС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3717032"/>
            <a:ext cx="7772400" cy="2088232"/>
          </a:xfrm>
        </p:spPr>
        <p:txBody>
          <a:bodyPr>
            <a:noAutofit/>
          </a:bodyPr>
          <a:lstStyle/>
          <a:p>
            <a:pPr algn="ctr">
              <a:spcAft>
                <a:spcPts val="1200"/>
              </a:spcAft>
              <a:buNone/>
            </a:pPr>
            <a:r>
              <a:rPr lang="ru-RU" sz="2800" dirty="0"/>
              <a:t>Кузьмин А.В., Садовский И.Н</a:t>
            </a:r>
            <a:r>
              <a:rPr lang="ru-RU" sz="2800" dirty="0" smtClean="0"/>
              <a:t>., Сазонов</a:t>
            </a:r>
            <a:r>
              <a:rPr lang="ru-RU" sz="2800" dirty="0"/>
              <a:t> Д.С., </a:t>
            </a:r>
            <a:r>
              <a:rPr lang="ru-RU" sz="2800" dirty="0" err="1"/>
              <a:t>Стерлядкин</a:t>
            </a:r>
            <a:r>
              <a:rPr lang="ru-RU" sz="2800" dirty="0"/>
              <a:t> В.В</a:t>
            </a:r>
            <a:r>
              <a:rPr lang="ru-RU" sz="2800" dirty="0" smtClean="0"/>
              <a:t>., Пашинов</a:t>
            </a:r>
            <a:r>
              <a:rPr lang="ru-RU" sz="2800" dirty="0"/>
              <a:t> Е.В</a:t>
            </a:r>
            <a:r>
              <a:rPr lang="ru-RU" sz="2800" dirty="0" smtClean="0"/>
              <a:t>., </a:t>
            </a:r>
            <a:r>
              <a:rPr lang="ru-RU" sz="2800" dirty="0" err="1" smtClean="0"/>
              <a:t>Хапин</a:t>
            </a:r>
            <a:r>
              <a:rPr lang="ru-RU" sz="2800" dirty="0"/>
              <a:t> Ю.Б., Шарков Е.А.</a:t>
            </a:r>
            <a:br>
              <a:rPr lang="ru-RU" sz="2800" dirty="0"/>
            </a:br>
            <a:r>
              <a:rPr lang="ru-RU" sz="2800" dirty="0">
                <a:latin typeface="Times New Roman"/>
                <a:ea typeface="Calibri"/>
              </a:rPr>
              <a:t/>
            </a:r>
            <a:br>
              <a:rPr lang="ru-RU" sz="2800" dirty="0">
                <a:latin typeface="Times New Roman"/>
                <a:ea typeface="Calibri"/>
              </a:rPr>
            </a:br>
            <a:r>
              <a:rPr lang="ru-RU" sz="2400" i="1" dirty="0">
                <a:latin typeface="Times New Roman"/>
                <a:ea typeface="Calibri"/>
              </a:rPr>
              <a:t>Институт космических исследований </a:t>
            </a:r>
            <a:r>
              <a:rPr lang="ru-RU" sz="2400" i="1" dirty="0" smtClean="0">
                <a:latin typeface="Times New Roman"/>
                <a:ea typeface="Calibri"/>
              </a:rPr>
              <a:t>РАН</a:t>
            </a:r>
            <a:endParaRPr lang="ru-RU" sz="2400" i="1" dirty="0">
              <a:latin typeface="Times New Roman"/>
              <a:ea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04307-1864-4DFE-ACF4-1666D0658640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9A0662-BA47-4E6F-A544-DE6B0E446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16042"/>
          </a:xfrm>
        </p:spPr>
        <p:txBody>
          <a:bodyPr/>
          <a:lstStyle/>
          <a:p>
            <a:pPr algn="ctr"/>
            <a:r>
              <a:rPr lang="ru-RU" dirty="0"/>
              <a:t>МИРС </a:t>
            </a:r>
            <a:br>
              <a:rPr lang="ru-RU" dirty="0"/>
            </a:br>
            <a:r>
              <a:rPr lang="ru-RU" dirty="0"/>
              <a:t>основные задачи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B1FFA33-7B18-444F-A02F-F24973DD7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04307-1864-4DFE-ACF4-1666D0658640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xmlns="" id="{FD601420-E627-4DF5-8981-BD8EBC93A4CC}"/>
              </a:ext>
            </a:extLst>
          </p:cNvPr>
          <p:cNvSpPr txBox="1">
            <a:spLocks/>
          </p:cNvSpPr>
          <p:nvPr/>
        </p:nvSpPr>
        <p:spPr>
          <a:xfrm>
            <a:off x="539552" y="2348880"/>
            <a:ext cx="8122096" cy="3888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342900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sz="3400" dirty="0"/>
              <a:t>Высокоточные измерения абсолютных радиояркостных температур в диапазоне 6…220 ГГц с точностью не хуже  1 </a:t>
            </a:r>
            <a:r>
              <a:rPr lang="en-US" sz="3400" dirty="0"/>
              <a:t>K</a:t>
            </a:r>
            <a:r>
              <a:rPr lang="ru-RU" sz="3400" dirty="0">
                <a:cs typeface="Times New Roman" pitchFamily="18" charset="0"/>
              </a:rPr>
              <a:t>;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sz="3400" dirty="0">
                <a:cs typeface="Times New Roman" pitchFamily="18" charset="0"/>
              </a:rPr>
              <a:t>Разрешение по поверхности 10 км;</a:t>
            </a:r>
            <a:endParaRPr lang="en-US" sz="3400" dirty="0">
              <a:cs typeface="Times New Roman" pitchFamily="18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sz="3400" dirty="0"/>
              <a:t>Восстановление профилей влажности и температуры тропосферы на </a:t>
            </a:r>
            <a:r>
              <a:rPr lang="ru-RU" sz="3400" dirty="0">
                <a:solidFill>
                  <a:srgbClr val="FFFF00"/>
                </a:solidFill>
              </a:rPr>
              <a:t>8 –10</a:t>
            </a:r>
            <a:r>
              <a:rPr lang="en-US" sz="3400" dirty="0">
                <a:solidFill>
                  <a:srgbClr val="FFFF00"/>
                </a:solidFill>
              </a:rPr>
              <a:t> </a:t>
            </a:r>
            <a:r>
              <a:rPr lang="ru-RU" sz="3400" dirty="0">
                <a:solidFill>
                  <a:srgbClr val="FFFF00"/>
                </a:solidFill>
              </a:rPr>
              <a:t>уровнях </a:t>
            </a:r>
            <a:r>
              <a:rPr lang="ru-RU" sz="3400" dirty="0"/>
              <a:t>с относительной погрешностью не более 15</a:t>
            </a:r>
            <a:r>
              <a:rPr lang="en-US" sz="3400" dirty="0"/>
              <a:t> </a:t>
            </a:r>
            <a:r>
              <a:rPr lang="ru-RU" sz="3400" dirty="0"/>
              <a:t>%;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sz="3400" dirty="0"/>
              <a:t>Измерение скорости ветра над морской поверхностью с точностью 1…2</a:t>
            </a:r>
            <a:r>
              <a:rPr lang="en-US" sz="3400" dirty="0"/>
              <a:t> </a:t>
            </a:r>
            <a:r>
              <a:rPr lang="ru-RU" sz="3400" dirty="0"/>
              <a:t>м/с по величине и 10…20° по направлению;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sz="3400" dirty="0"/>
              <a:t>Измерение интегрального содержания атмосферного водяного пара от 10 до 80</a:t>
            </a:r>
            <a:r>
              <a:rPr lang="en-US" sz="3400" dirty="0"/>
              <a:t> </a:t>
            </a:r>
            <a:r>
              <a:rPr lang="ru-RU" sz="3400" dirty="0"/>
              <a:t>кг/м</a:t>
            </a:r>
            <a:r>
              <a:rPr lang="ru-RU" sz="3400" baseline="30000" dirty="0"/>
              <a:t>2</a:t>
            </a:r>
            <a:r>
              <a:rPr lang="ru-RU" sz="3400" dirty="0"/>
              <a:t> с относительной погрешностью не более 10</a:t>
            </a:r>
            <a:r>
              <a:rPr lang="en-US" sz="3400" dirty="0"/>
              <a:t> </a:t>
            </a:r>
            <a:r>
              <a:rPr lang="ru-RU" sz="3400" dirty="0"/>
              <a:t>%;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sz="3400" dirty="0"/>
              <a:t>Измерение интегрального содержания капельной влаги атмосферы от 0…2 кг/м² с относительной погрешностью не более 10 %;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sz="3400" dirty="0"/>
              <a:t>Измерение интенсивности осадков в пределах 0…20 мм/ч с относительной погрешностью не более 10 %;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ru-RU" sz="3400" dirty="0"/>
              <a:t>Измерение температуры поверхности океана (ТПО) с точностью не хуже 1 </a:t>
            </a:r>
            <a:r>
              <a:rPr lang="en-US" sz="3400" dirty="0"/>
              <a:t>K</a:t>
            </a:r>
            <a:r>
              <a:rPr lang="ru-RU" sz="3400" dirty="0"/>
              <a:t> и относительной погрешностью не более 0,1</a:t>
            </a:r>
            <a:r>
              <a:rPr lang="en-US" sz="3400" dirty="0"/>
              <a:t> K</a:t>
            </a:r>
            <a:r>
              <a:rPr lang="ru-RU" sz="3400" dirty="0"/>
              <a:t>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1533002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6247" y="351067"/>
            <a:ext cx="5167410" cy="727634"/>
          </a:xfrm>
        </p:spPr>
        <p:txBody>
          <a:bodyPr/>
          <a:lstStyle/>
          <a:p>
            <a:pPr algn="ctr">
              <a:defRPr/>
            </a:pPr>
            <a:r>
              <a:rPr lang="ru-RU" sz="3600" dirty="0"/>
              <a:t>Общий вид </a:t>
            </a:r>
            <a:r>
              <a:rPr lang="ru-RU" sz="3600" dirty="0" smtClean="0"/>
              <a:t>МИРС</a:t>
            </a:r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2C44D-18FB-42AA-A229-0E316E6C6A2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pic>
        <p:nvPicPr>
          <p:cNvPr id="24580" name="Picture 15" descr="Sca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188538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Объект 5">
            <a:extLst>
              <a:ext uri="{FF2B5EF4-FFF2-40B4-BE49-F238E27FC236}">
                <a16:creationId xmlns:a16="http://schemas.microsoft.com/office/drawing/2014/main" xmlns="" id="{591AFCC4-87B5-44D1-BBBF-9FF7C681C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077072"/>
            <a:ext cx="2621545" cy="244074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914F68-76CF-4FF8-AA21-4C7B7E461308}"/>
              </a:ext>
            </a:extLst>
          </p:cNvPr>
          <p:cNvSpPr txBox="1"/>
          <p:nvPr/>
        </p:nvSpPr>
        <p:spPr>
          <a:xfrm>
            <a:off x="2771800" y="1142041"/>
            <a:ext cx="54726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Основной принцип проектирования: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00"/>
                </a:solidFill>
              </a:rPr>
              <a:t>высокие </a:t>
            </a:r>
            <a:r>
              <a:rPr lang="ru-RU" dirty="0" err="1">
                <a:solidFill>
                  <a:srgbClr val="FFFF00"/>
                </a:solidFill>
              </a:rPr>
              <a:t>точностные</a:t>
            </a:r>
            <a:r>
              <a:rPr lang="ru-RU" dirty="0">
                <a:solidFill>
                  <a:srgbClr val="FFFF00"/>
                </a:solidFill>
              </a:rPr>
              <a:t> характеристики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4ECF08-025A-4BEA-BFE1-D9EECBA26CDD}"/>
              </a:ext>
            </a:extLst>
          </p:cNvPr>
          <p:cNvSpPr txBox="1"/>
          <p:nvPr/>
        </p:nvSpPr>
        <p:spPr>
          <a:xfrm>
            <a:off x="3347864" y="2005489"/>
            <a:ext cx="5472608" cy="4521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dirty="0"/>
              <a:t>Отсюда следует:</a:t>
            </a:r>
          </a:p>
          <a:p>
            <a:pPr marL="285750" indent="-285750">
              <a:lnSpc>
                <a:spcPts val="25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Точность поддержания периода вращения антенного модуля (1,3 ± 0,2·10</a:t>
            </a:r>
            <a:r>
              <a:rPr lang="ru-RU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-3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)с или 0,2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мс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за оборот;</a:t>
            </a:r>
          </a:p>
          <a:p>
            <a:pPr marL="285750" indent="-285750">
              <a:lnSpc>
                <a:spcPts val="2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C000"/>
                </a:solidFill>
              </a:rPr>
              <a:t>Коэффициент рассеяния антенны 0,97 и уровень кроссполяризации -25 дБ для всех диапазонов;</a:t>
            </a:r>
          </a:p>
          <a:p>
            <a:pPr marL="285750" indent="-285750">
              <a:lnSpc>
                <a:spcPts val="2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Высокая чувствительность и точность радиометров полной мощности;</a:t>
            </a:r>
          </a:p>
          <a:p>
            <a:pPr marL="285750" indent="-285750">
              <a:lnSpc>
                <a:spcPts val="2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Калибровка на каждом обороте по БШИ и Зеркалу «холодного космоса»</a:t>
            </a:r>
          </a:p>
          <a:p>
            <a:pPr marL="285750" indent="-285750">
              <a:lnSpc>
                <a:spcPts val="2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92D050"/>
                </a:solidFill>
              </a:rPr>
              <a:t>Измерения в «переднем» и «заднем» секторах обзора, калибровка в боковых.</a:t>
            </a:r>
          </a:p>
        </p:txBody>
      </p:sp>
    </p:spTree>
    <p:extLst>
      <p:ext uri="{BB962C8B-B14F-4D97-AF65-F5344CB8AC3E}">
        <p14:creationId xmlns:p14="http://schemas.microsoft.com/office/powerpoint/2010/main" xmlns="" val="365064258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DB2318-77B9-4C4C-9EB1-A56CA451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85847"/>
            <a:ext cx="7288570" cy="744034"/>
          </a:xfrm>
        </p:spPr>
        <p:txBody>
          <a:bodyPr/>
          <a:lstStyle/>
          <a:p>
            <a:r>
              <a:rPr lang="ru-RU" sz="3600" dirty="0"/>
              <a:t>Функциональная схема МИРС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95EBDEF-5A9D-47EA-AFE5-13F5A090A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04307-1864-4DFE-ACF4-1666D0658640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7EBAAC2-CA71-4D60-B405-175AE7AF85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077417"/>
            <a:ext cx="4464496" cy="5375752"/>
          </a:xfrm>
          <a:prstGeom prst="rect">
            <a:avLst/>
          </a:prstGeom>
        </p:spPr>
      </p:pic>
      <p:pic>
        <p:nvPicPr>
          <p:cNvPr id="7" name="Picture 15" descr="Scan1">
            <a:extLst>
              <a:ext uri="{FF2B5EF4-FFF2-40B4-BE49-F238E27FC236}">
                <a16:creationId xmlns:a16="http://schemas.microsoft.com/office/drawing/2014/main" xmlns="" id="{25C18E71-2E83-4F1C-B549-39F9C3B28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9732" y="2276872"/>
            <a:ext cx="2664731" cy="335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0119799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2EDCC1-79AF-4BC5-8F53-BA670B847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672026"/>
          </a:xfrm>
        </p:spPr>
        <p:txBody>
          <a:bodyPr/>
          <a:lstStyle/>
          <a:p>
            <a:r>
              <a:rPr lang="ru-RU" sz="3600" dirty="0"/>
              <a:t>Радиометрические каналы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9059021-01E5-431E-ACB6-F3E390FB1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04307-1864-4DFE-ACF4-1666D0658640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D6EE7E50-954E-4DBE-860C-9D8050D88E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909315"/>
              </p:ext>
            </p:extLst>
          </p:nvPr>
        </p:nvGraphicFramePr>
        <p:xfrm>
          <a:off x="251520" y="1268760"/>
          <a:ext cx="8568953" cy="54726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893">
                  <a:extLst>
                    <a:ext uri="{9D8B030D-6E8A-4147-A177-3AD203B41FA5}">
                      <a16:colId xmlns:a16="http://schemas.microsoft.com/office/drawing/2014/main" xmlns="" val="3456605904"/>
                    </a:ext>
                  </a:extLst>
                </a:gridCol>
                <a:gridCol w="1071283">
                  <a:extLst>
                    <a:ext uri="{9D8B030D-6E8A-4147-A177-3AD203B41FA5}">
                      <a16:colId xmlns:a16="http://schemas.microsoft.com/office/drawing/2014/main" xmlns="" val="244975865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70231593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333652692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4102545898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604525136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368287973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7492220"/>
                    </a:ext>
                  </a:extLst>
                </a:gridCol>
                <a:gridCol w="576065">
                  <a:extLst>
                    <a:ext uri="{9D8B030D-6E8A-4147-A177-3AD203B41FA5}">
                      <a16:colId xmlns:a16="http://schemas.microsoft.com/office/drawing/2014/main" xmlns="" val="4209871183"/>
                    </a:ext>
                  </a:extLst>
                </a:gridCol>
              </a:tblGrid>
              <a:tr h="9352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Номер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Частота, 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ГГц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Стабиль-</a:t>
                      </a:r>
                      <a:r>
                        <a:rPr lang="ru-RU" sz="1000" dirty="0" err="1">
                          <a:effectLst/>
                        </a:rPr>
                        <a:t>ность</a:t>
                      </a:r>
                      <a:r>
                        <a:rPr lang="ru-RU" sz="1000" dirty="0">
                          <a:effectLst/>
                        </a:rPr>
                        <a:t>, 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МГц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Полоса, 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МГц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Поляризация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Чувствитель-ность</a:t>
                      </a:r>
                      <a:r>
                        <a:rPr lang="ru-RU" sz="1000" dirty="0">
                          <a:effectLst/>
                        </a:rPr>
                        <a:t> при 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  <a:sym typeface="Symbol" panose="05050102010706020507" pitchFamily="18" charset="2"/>
                        </a:rPr>
                        <a:t></a:t>
                      </a:r>
                      <a:r>
                        <a:rPr lang="ru-RU" sz="1000" dirty="0">
                          <a:effectLst/>
                        </a:rPr>
                        <a:t>= 1 с, К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Чувствитель-ность</a:t>
                      </a:r>
                      <a:r>
                        <a:rPr lang="ru-RU" sz="1000" dirty="0">
                          <a:effectLst/>
                        </a:rPr>
                        <a:t> в элементе разрешения, К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Чувствитель-ность</a:t>
                      </a:r>
                      <a:r>
                        <a:rPr lang="ru-RU" sz="1000" dirty="0">
                          <a:effectLst/>
                        </a:rPr>
                        <a:t> в элементе разрешения с </a:t>
                      </a:r>
                      <a:r>
                        <a:rPr lang="ru-RU" sz="1000" dirty="0" err="1">
                          <a:effectLst/>
                        </a:rPr>
                        <a:t>поляриза-цией</a:t>
                      </a:r>
                      <a:r>
                        <a:rPr lang="ru-RU" sz="1000" dirty="0">
                          <a:effectLst/>
                        </a:rPr>
                        <a:t>, К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Количество каналов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vert="vert270" anchor="ctr"/>
                </a:tc>
                <a:extLst>
                  <a:ext uri="{0D108BD9-81ED-4DB2-BD59-A6C34878D82A}">
                    <a16:rowId xmlns:a16="http://schemas.microsoft.com/office/drawing/2014/main" xmlns="" val="1703016418"/>
                  </a:ext>
                </a:extLst>
              </a:tr>
              <a:tr h="197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6,75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±25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Г, 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0,02 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1708006033"/>
                  </a:ext>
                </a:extLst>
              </a:tr>
              <a:tr h="197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10,65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±25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Г,В,±45°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0,042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0,18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0,37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852740522"/>
                  </a:ext>
                </a:extLst>
              </a:tr>
              <a:tr h="197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18,7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±25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Г,В,±45°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0,03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</a:t>
                      </a:r>
                      <a:r>
                        <a:rPr lang="en-US" sz="1000" dirty="0">
                          <a:effectLst/>
                        </a:rPr>
                        <a:t>25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</a:t>
                      </a:r>
                      <a:r>
                        <a:rPr lang="en-US" sz="1000">
                          <a:effectLst/>
                        </a:rPr>
                        <a:t>35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2590851553"/>
                  </a:ext>
                </a:extLst>
              </a:tr>
              <a:tr h="197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23,8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±10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Г, 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0,02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3965237648"/>
                  </a:ext>
                </a:extLst>
              </a:tr>
              <a:tr h="197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24,0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±25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0,025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</a:t>
                      </a:r>
                      <a:r>
                        <a:rPr lang="en-US" sz="1000">
                          <a:effectLst/>
                        </a:rPr>
                        <a:t>26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</a:t>
                      </a:r>
                      <a:r>
                        <a:rPr lang="en-US" sz="1000">
                          <a:effectLst/>
                        </a:rPr>
                        <a:t>26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1130949753"/>
                  </a:ext>
                </a:extLst>
              </a:tr>
              <a:tr h="197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±25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0,025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</a:t>
                      </a:r>
                      <a:r>
                        <a:rPr lang="en-US" sz="1000">
                          <a:effectLst/>
                        </a:rPr>
                        <a:t>26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</a:t>
                      </a:r>
                      <a:r>
                        <a:rPr lang="en-US" sz="1000">
                          <a:effectLst/>
                        </a:rPr>
                        <a:t>26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478471341"/>
                  </a:ext>
                </a:extLst>
              </a:tr>
              <a:tr h="197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7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±25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0,025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</a:t>
                      </a:r>
                      <a:r>
                        <a:rPr lang="en-US" sz="1000">
                          <a:effectLst/>
                        </a:rPr>
                        <a:t>26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</a:t>
                      </a:r>
                      <a:r>
                        <a:rPr lang="en-US" sz="1000">
                          <a:effectLst/>
                        </a:rPr>
                        <a:t>26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694850988"/>
                  </a:ext>
                </a:extLst>
              </a:tr>
              <a:tr h="197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26,5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±25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0,025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</a:t>
                      </a:r>
                      <a:r>
                        <a:rPr lang="en-US" sz="1000">
                          <a:effectLst/>
                        </a:rPr>
                        <a:t>26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</a:t>
                      </a:r>
                      <a:r>
                        <a:rPr lang="en-US" sz="1000">
                          <a:effectLst/>
                        </a:rPr>
                        <a:t>26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3926699429"/>
                  </a:ext>
                </a:extLst>
              </a:tr>
              <a:tr h="197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36,5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±50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Г,В,±45°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0,01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</a:t>
                      </a:r>
                      <a:r>
                        <a:rPr lang="en-US" sz="1000">
                          <a:effectLst/>
                        </a:rPr>
                        <a:t>16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</a:t>
                      </a:r>
                      <a:r>
                        <a:rPr lang="en-US" sz="1000">
                          <a:effectLst/>
                        </a:rPr>
                        <a:t>33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2815935589"/>
                  </a:ext>
                </a:extLst>
              </a:tr>
              <a:tr h="197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52,8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±5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х 380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0,033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3831750940"/>
                  </a:ext>
                </a:extLst>
              </a:tr>
              <a:tr h="1911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11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53,596±0,115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±5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 х 170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0,035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r>
                        <a:rPr lang="ru-RU" sz="1000">
                          <a:effectLst/>
                        </a:rPr>
                        <a:t>,</a:t>
                      </a:r>
                      <a:r>
                        <a:rPr lang="en-US" sz="1000">
                          <a:effectLst/>
                        </a:rPr>
                        <a:t>75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r>
                        <a:rPr lang="ru-RU" sz="1000">
                          <a:effectLst/>
                        </a:rPr>
                        <a:t>,</a:t>
                      </a:r>
                      <a:r>
                        <a:rPr lang="en-US" sz="1000">
                          <a:effectLst/>
                        </a:rPr>
                        <a:t>75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2837423017"/>
                  </a:ext>
                </a:extLst>
              </a:tr>
              <a:tr h="197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12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54,4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±5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х 380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0,033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3916843523"/>
                  </a:ext>
                </a:extLst>
              </a:tr>
              <a:tr h="197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13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54,94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±5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x </a:t>
                      </a:r>
                      <a:r>
                        <a:rPr lang="ru-RU" sz="1000">
                          <a:effectLst/>
                        </a:rPr>
                        <a:t>380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0,033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3636982099"/>
                  </a:ext>
                </a:extLst>
              </a:tr>
              <a:tr h="197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14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55,5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±10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x </a:t>
                      </a:r>
                      <a:r>
                        <a:rPr lang="ru-RU" sz="1000">
                          <a:effectLst/>
                        </a:rPr>
                        <a:t>310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0,036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61126207"/>
                  </a:ext>
                </a:extLst>
              </a:tr>
              <a:tr h="197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15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57,290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±1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x </a:t>
                      </a:r>
                      <a:r>
                        <a:rPr lang="ru-RU" sz="1000">
                          <a:effectLst/>
                        </a:rPr>
                        <a:t>310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0,036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66351344"/>
                  </a:ext>
                </a:extLst>
              </a:tr>
              <a:tr h="197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16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±130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4000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Г, 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0,015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</a:t>
                      </a:r>
                      <a:r>
                        <a:rPr lang="en-US" sz="1000">
                          <a:effectLst/>
                        </a:rPr>
                        <a:t>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</a:t>
                      </a:r>
                      <a:r>
                        <a:rPr lang="en-US" sz="1000">
                          <a:effectLst/>
                        </a:rPr>
                        <a:t>35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4152031161"/>
                  </a:ext>
                </a:extLst>
              </a:tr>
              <a:tr h="197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17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165,5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±130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3000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Г, 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0,02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1867345906"/>
                  </a:ext>
                </a:extLst>
              </a:tr>
              <a:tr h="197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18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183,3</a:t>
                      </a:r>
                      <a:r>
                        <a:rPr lang="ru-RU" sz="10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1000">
                          <a:effectLst/>
                        </a:rPr>
                        <a:t>0,3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±25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0,05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898910660"/>
                  </a:ext>
                </a:extLst>
              </a:tr>
              <a:tr h="197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19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183,3</a:t>
                      </a:r>
                      <a:r>
                        <a:rPr lang="ru-RU" sz="10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1000">
                          <a:effectLst/>
                        </a:rPr>
                        <a:t>1,0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±50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0,045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3595444026"/>
                  </a:ext>
                </a:extLst>
              </a:tr>
              <a:tr h="197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183,3</a:t>
                      </a:r>
                      <a:r>
                        <a:rPr lang="ru-RU" sz="10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1000">
                          <a:effectLst/>
                        </a:rPr>
                        <a:t>1,8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±50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0,033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399141635"/>
                  </a:ext>
                </a:extLst>
              </a:tr>
              <a:tr h="197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21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183,3</a:t>
                      </a:r>
                      <a:r>
                        <a:rPr lang="ru-RU" sz="10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1000">
                          <a:effectLst/>
                        </a:rPr>
                        <a:t>3,0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±70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0,033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119270968"/>
                  </a:ext>
                </a:extLst>
              </a:tr>
              <a:tr h="197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22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183,3</a:t>
                      </a:r>
                      <a:r>
                        <a:rPr lang="ru-RU" sz="10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1000">
                          <a:effectLst/>
                        </a:rPr>
                        <a:t>4,5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±70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0,023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2612575557"/>
                  </a:ext>
                </a:extLst>
              </a:tr>
              <a:tr h="205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23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183,3</a:t>
                      </a:r>
                      <a:r>
                        <a:rPr lang="ru-RU" sz="10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1000">
                          <a:effectLst/>
                        </a:rPr>
                        <a:t>7,0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±70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0,023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16" marR="41116" marT="0" marB="0" anchor="ctr"/>
                </a:tc>
                <a:extLst>
                  <a:ext uri="{0D108BD9-81ED-4DB2-BD59-A6C34878D82A}">
                    <a16:rowId xmlns:a16="http://schemas.microsoft.com/office/drawing/2014/main" xmlns="" val="1541856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1987804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6768752" cy="612680"/>
          </a:xfrm>
        </p:spPr>
        <p:txBody>
          <a:bodyPr/>
          <a:lstStyle/>
          <a:p>
            <a:pPr algn="ctr">
              <a:defRPr/>
            </a:pPr>
            <a:r>
              <a:rPr lang="ru-RU" sz="3200" dirty="0"/>
              <a:t>Аналоги МИРС: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68863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Американский прибор </a:t>
            </a:r>
            <a:r>
              <a:rPr lang="en-US" dirty="0"/>
              <a:t>SSMIS</a:t>
            </a:r>
            <a:r>
              <a:rPr lang="ru-RU" dirty="0"/>
              <a:t> впервые запущённый в 2003 году и в настоящее время работает на спутниках </a:t>
            </a:r>
            <a:r>
              <a:rPr lang="en-US" dirty="0"/>
              <a:t>DMSPF</a:t>
            </a:r>
            <a:r>
              <a:rPr lang="ru-RU" dirty="0"/>
              <a:t>16, </a:t>
            </a:r>
            <a:r>
              <a:rPr lang="en-US" dirty="0"/>
              <a:t>F</a:t>
            </a:r>
            <a:r>
              <a:rPr lang="ru-RU" dirty="0"/>
              <a:t>17, </a:t>
            </a:r>
            <a:r>
              <a:rPr lang="en-US" dirty="0"/>
              <a:t>F</a:t>
            </a:r>
            <a:r>
              <a:rPr lang="ru-RU" dirty="0"/>
              <a:t>18, </a:t>
            </a:r>
            <a:r>
              <a:rPr lang="en-US" dirty="0"/>
              <a:t>F</a:t>
            </a:r>
            <a:r>
              <a:rPr lang="ru-RU" dirty="0"/>
              <a:t>19;</a:t>
            </a:r>
          </a:p>
          <a:p>
            <a:r>
              <a:rPr lang="ru-RU" dirty="0"/>
              <a:t>Европейский прибор </a:t>
            </a:r>
            <a:r>
              <a:rPr lang="en-US" dirty="0"/>
              <a:t>MHS</a:t>
            </a:r>
            <a:r>
              <a:rPr lang="ru-RU" dirty="0"/>
              <a:t>, запущенный в 2005 году в настоящее время установлен на спутниках </a:t>
            </a:r>
            <a:r>
              <a:rPr lang="en-US" dirty="0"/>
              <a:t>NOAA</a:t>
            </a:r>
            <a:r>
              <a:rPr lang="ru-RU" dirty="0"/>
              <a:t>-18, </a:t>
            </a:r>
            <a:r>
              <a:rPr lang="en-US" dirty="0"/>
              <a:t>NOAA</a:t>
            </a:r>
            <a:r>
              <a:rPr lang="ru-RU" dirty="0"/>
              <a:t>-19, </a:t>
            </a:r>
            <a:r>
              <a:rPr lang="en-US" dirty="0" err="1"/>
              <a:t>Metop</a:t>
            </a:r>
            <a:r>
              <a:rPr lang="ru-RU" dirty="0"/>
              <a:t>-</a:t>
            </a:r>
            <a:r>
              <a:rPr lang="en-US" dirty="0"/>
              <a:t>A</a:t>
            </a:r>
            <a:r>
              <a:rPr lang="ru-RU" dirty="0"/>
              <a:t>, </a:t>
            </a:r>
            <a:r>
              <a:rPr lang="en-US" dirty="0" err="1"/>
              <a:t>Metop</a:t>
            </a:r>
            <a:r>
              <a:rPr lang="ru-RU" dirty="0"/>
              <a:t>-</a:t>
            </a:r>
            <a:r>
              <a:rPr lang="en-US" dirty="0"/>
              <a:t>B</a:t>
            </a:r>
            <a:r>
              <a:rPr lang="ru-RU" dirty="0"/>
              <a:t>;</a:t>
            </a:r>
          </a:p>
          <a:p>
            <a:r>
              <a:rPr lang="ru-RU" dirty="0"/>
              <a:t>Китайский прибор </a:t>
            </a:r>
            <a:r>
              <a:rPr lang="en-US" dirty="0"/>
              <a:t>MWHS</a:t>
            </a:r>
            <a:r>
              <a:rPr lang="ru-RU" dirty="0"/>
              <a:t>-1 впервые запущенный в 2008 году, в настоящее время установлен на двух спутниках </a:t>
            </a:r>
            <a:r>
              <a:rPr lang="en-US" dirty="0"/>
              <a:t>FY</a:t>
            </a:r>
            <a:r>
              <a:rPr lang="ru-RU" dirty="0"/>
              <a:t>-3</a:t>
            </a:r>
            <a:r>
              <a:rPr lang="en-US" dirty="0"/>
              <a:t>A</a:t>
            </a:r>
            <a:r>
              <a:rPr lang="ru-RU" dirty="0"/>
              <a:t> и </a:t>
            </a:r>
            <a:r>
              <a:rPr lang="en-US" dirty="0"/>
              <a:t>FY</a:t>
            </a:r>
            <a:r>
              <a:rPr lang="ru-RU" dirty="0"/>
              <a:t>-3</a:t>
            </a:r>
            <a:r>
              <a:rPr lang="en-US" dirty="0"/>
              <a:t>B</a:t>
            </a:r>
            <a:r>
              <a:rPr lang="ru-RU" dirty="0"/>
              <a:t>, работает совместно с температурным зондировщиком </a:t>
            </a:r>
            <a:r>
              <a:rPr lang="en-US" dirty="0"/>
              <a:t>MWTS</a:t>
            </a:r>
            <a:r>
              <a:rPr lang="ru-RU" dirty="0"/>
              <a:t>-1, который имеет всего 4 канала в полосе 50 – 58 ГГц.</a:t>
            </a:r>
          </a:p>
          <a:p>
            <a:r>
              <a:rPr lang="ru-RU" dirty="0"/>
              <a:t>Индийско-французский радиометр </a:t>
            </a:r>
            <a:r>
              <a:rPr lang="en-US" dirty="0"/>
              <a:t>SAPHIR</a:t>
            </a:r>
            <a:r>
              <a:rPr lang="ru-RU" dirty="0"/>
              <a:t>, работающий на спутнике </a:t>
            </a:r>
            <a:r>
              <a:rPr lang="en-US" dirty="0"/>
              <a:t>MEGHA</a:t>
            </a:r>
            <a:r>
              <a:rPr lang="ru-RU" dirty="0"/>
              <a:t>-</a:t>
            </a:r>
            <a:r>
              <a:rPr lang="en-US" dirty="0"/>
              <a:t>TROPIQUES</a:t>
            </a:r>
            <a:r>
              <a:rPr lang="ru-RU" dirty="0"/>
              <a:t>, имеет набор из шести каналов вблизи линии 183 ГГц, что позволяет восстанавливать влажность в шести атмосферных слоях;</a:t>
            </a:r>
          </a:p>
          <a:p>
            <a:r>
              <a:rPr lang="ru-RU" dirty="0"/>
              <a:t>Американский радиометр </a:t>
            </a:r>
            <a:r>
              <a:rPr lang="en-US" dirty="0"/>
              <a:t>ATMS </a:t>
            </a:r>
            <a:r>
              <a:rPr lang="ru-RU" dirty="0"/>
              <a:t>запущенный в 2011 году имеет большой набор каналов для зондирования не только влажности, но и других параметров системы океан атмосфера, в настоящий момент работает на спутнике </a:t>
            </a:r>
            <a:r>
              <a:rPr lang="en-US" dirty="0"/>
              <a:t>Suomi NPP</a:t>
            </a:r>
            <a:r>
              <a:rPr lang="ru-RU" dirty="0"/>
              <a:t> и считается на данный момент лучшим радиометром; </a:t>
            </a:r>
          </a:p>
          <a:p>
            <a:r>
              <a:rPr lang="ru-RU" dirty="0"/>
              <a:t>Китайские приборы MWHS-2 и MWTS-2 запущенные в 2013 году и практически полностью копируют ATMS. В настоящее время работают на спутниках FY-3C и FY-3D;</a:t>
            </a:r>
          </a:p>
          <a:p>
            <a:r>
              <a:rPr lang="ru-RU" dirty="0"/>
              <a:t>Российский прибор МТВЗА-ГЯ, запущенный 2014 году на спутнике Метеор-М №2, имеет 3 канала вблизи линии 183 ГГц и 10 температурных каналов в полосе 50 – 70 ГГц с геометрией конического сканирования с углом падения </a:t>
            </a:r>
            <a:r>
              <a:rPr lang="ru-RU" dirty="0" err="1"/>
              <a:t>падения</a:t>
            </a:r>
            <a:r>
              <a:rPr lang="ru-RU" dirty="0"/>
              <a:t> – 65 ̊.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EBBA3-A819-4E55-802A-97B55102C36F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744034"/>
          </a:xfrm>
        </p:spPr>
        <p:txBody>
          <a:bodyPr/>
          <a:lstStyle/>
          <a:p>
            <a:pPr algn="ctr"/>
            <a:r>
              <a:rPr lang="ru-RU" dirty="0"/>
              <a:t>Особенности МИРС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700" y="2052925"/>
            <a:ext cx="7200684" cy="4195481"/>
          </a:xfrm>
        </p:spPr>
        <p:txBody>
          <a:bodyPr/>
          <a:lstStyle/>
          <a:p>
            <a:pPr>
              <a:lnSpc>
                <a:spcPts val="3000"/>
              </a:lnSpc>
              <a:spcAft>
                <a:spcPts val="2400"/>
              </a:spcAft>
            </a:pPr>
            <a:r>
              <a:rPr lang="ru-RU" dirty="0"/>
              <a:t>Прием поляризованного микроволнового излучения (три параметра Стокса) на трех частотах с целью определения скорости и направления приповерхностного ветра;</a:t>
            </a:r>
          </a:p>
          <a:p>
            <a:pPr>
              <a:lnSpc>
                <a:spcPts val="3000"/>
              </a:lnSpc>
              <a:spcAft>
                <a:spcPts val="2400"/>
              </a:spcAft>
            </a:pPr>
            <a:r>
              <a:rPr lang="ru-RU" dirty="0"/>
              <a:t>Использование дифференциальных измерений в полосе 23,8 – 26,5 ГГц для улучшения восстановления профиля влажности в нижних слоях тропосферы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04307-1864-4DFE-ACF4-1666D0658640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53">
            <a:extLst>
              <a:ext uri="{FF2B5EF4-FFF2-40B4-BE49-F238E27FC236}">
                <a16:creationId xmlns:a16="http://schemas.microsoft.com/office/drawing/2014/main" xmlns="" id="{41B68C77-138E-4BF7-A276-BD0C78A421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75" name="Picture 55">
            <a:extLst>
              <a:ext uri="{FF2B5EF4-FFF2-40B4-BE49-F238E27FC236}">
                <a16:creationId xmlns:a16="http://schemas.microsoft.com/office/drawing/2014/main" xmlns="" id="{7C268552-D473-46ED-B1B8-422042C4DE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76" name="Oval 57">
            <a:extLst>
              <a:ext uri="{FF2B5EF4-FFF2-40B4-BE49-F238E27FC236}">
                <a16:creationId xmlns:a16="http://schemas.microsoft.com/office/drawing/2014/main" xmlns="" id="{4AC0CD9D-7610-4620-93B4-798CCD9AB58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7" name="Picture 59">
            <a:extLst>
              <a:ext uri="{FF2B5EF4-FFF2-40B4-BE49-F238E27FC236}">
                <a16:creationId xmlns:a16="http://schemas.microsoft.com/office/drawing/2014/main" xmlns="" id="{B9238B3E-24AA-439A-B527-6C5DF6D721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78" name="Picture 61">
            <a:extLst>
              <a:ext uri="{FF2B5EF4-FFF2-40B4-BE49-F238E27FC236}">
                <a16:creationId xmlns:a16="http://schemas.microsoft.com/office/drawing/2014/main" xmlns="" id="{69F01145-BEA3-4CBF-AA21-10077B948C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79" name="Rectangle 63">
            <a:extLst>
              <a:ext uri="{FF2B5EF4-FFF2-40B4-BE49-F238E27FC236}">
                <a16:creationId xmlns:a16="http://schemas.microsoft.com/office/drawing/2014/main" xmlns="" id="{DE4D62F9-188E-4530-84C2-24BDEE4BEB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Rectangle 65">
            <a:extLst>
              <a:ext uri="{FF2B5EF4-FFF2-40B4-BE49-F238E27FC236}">
                <a16:creationId xmlns:a16="http://schemas.microsoft.com/office/drawing/2014/main" xmlns="" id="{F3F4807A-5068-4492-8025-D75F320E908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36">
            <a:extLst>
              <a:ext uri="{FF2B5EF4-FFF2-40B4-BE49-F238E27FC236}">
                <a16:creationId xmlns:a16="http://schemas.microsoft.com/office/drawing/2014/main" xmlns="" id="{B24996F8-180C-4DCB-8A26-DFA336CDEF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987234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69">
            <a:extLst>
              <a:ext uri="{FF2B5EF4-FFF2-40B4-BE49-F238E27FC236}">
                <a16:creationId xmlns:a16="http://schemas.microsoft.com/office/drawing/2014/main" xmlns="" id="{630182B0-3559-41D5-9EBC-0BD86BEDAD0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83" name="Freeform: Shape 71">
            <a:extLst>
              <a:ext uri="{FF2B5EF4-FFF2-40B4-BE49-F238E27FC236}">
                <a16:creationId xmlns:a16="http://schemas.microsoft.com/office/drawing/2014/main" xmlns="" id="{D8B22DE2-C518-4F77-BE90-E1B6B1909D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5400000" flipH="1">
            <a:off x="51720" y="-68960"/>
            <a:ext cx="5143500" cy="6995918"/>
          </a:xfrm>
          <a:custGeom>
            <a:avLst/>
            <a:gdLst>
              <a:gd name="connsiteX0" fmla="*/ 6858001 w 6858001"/>
              <a:gd name="connsiteY0" fmla="*/ 1344715 h 6995918"/>
              <a:gd name="connsiteX1" fmla="*/ 6858001 w 6858001"/>
              <a:gd name="connsiteY1" fmla="*/ 1177 h 6995918"/>
              <a:gd name="connsiteX2" fmla="*/ 6702324 w 6858001"/>
              <a:gd name="connsiteY2" fmla="*/ 26222 h 6995918"/>
              <a:gd name="connsiteX3" fmla="*/ 6547333 w 6858001"/>
              <a:gd name="connsiteY3" fmla="*/ 50091 h 6995918"/>
              <a:gd name="connsiteX4" fmla="*/ 6391657 w 6858001"/>
              <a:gd name="connsiteY4" fmla="*/ 73455 h 6995918"/>
              <a:gd name="connsiteX5" fmla="*/ 6235294 w 6858001"/>
              <a:gd name="connsiteY5" fmla="*/ 93458 h 6995918"/>
              <a:gd name="connsiteX6" fmla="*/ 6079618 w 6858001"/>
              <a:gd name="connsiteY6" fmla="*/ 113629 h 6995918"/>
              <a:gd name="connsiteX7" fmla="*/ 5923255 w 6858001"/>
              <a:gd name="connsiteY7" fmla="*/ 132455 h 6995918"/>
              <a:gd name="connsiteX8" fmla="*/ 5768950 w 6858001"/>
              <a:gd name="connsiteY8" fmla="*/ 148591 h 6995918"/>
              <a:gd name="connsiteX9" fmla="*/ 5612588 w 6858001"/>
              <a:gd name="connsiteY9" fmla="*/ 163887 h 6995918"/>
              <a:gd name="connsiteX10" fmla="*/ 5456911 w 6858001"/>
              <a:gd name="connsiteY10" fmla="*/ 177839 h 6995918"/>
              <a:gd name="connsiteX11" fmla="*/ 5303978 w 6858001"/>
              <a:gd name="connsiteY11" fmla="*/ 189941 h 6995918"/>
              <a:gd name="connsiteX12" fmla="*/ 5148987 w 6858001"/>
              <a:gd name="connsiteY12" fmla="*/ 202044 h 6995918"/>
              <a:gd name="connsiteX13" fmla="*/ 4996054 w 6858001"/>
              <a:gd name="connsiteY13" fmla="*/ 212129 h 6995918"/>
              <a:gd name="connsiteX14" fmla="*/ 4843120 w 6858001"/>
              <a:gd name="connsiteY14" fmla="*/ 220029 h 6995918"/>
              <a:gd name="connsiteX15" fmla="*/ 4690873 w 6858001"/>
              <a:gd name="connsiteY15" fmla="*/ 228266 h 6995918"/>
              <a:gd name="connsiteX16" fmla="*/ 4539997 w 6858001"/>
              <a:gd name="connsiteY16" fmla="*/ 235157 h 6995918"/>
              <a:gd name="connsiteX17" fmla="*/ 4390492 w 6858001"/>
              <a:gd name="connsiteY17" fmla="*/ 240032 h 6995918"/>
              <a:gd name="connsiteX18" fmla="*/ 4240988 w 6858001"/>
              <a:gd name="connsiteY18" fmla="*/ 244234 h 6995918"/>
              <a:gd name="connsiteX19" fmla="*/ 4092855 w 6858001"/>
              <a:gd name="connsiteY19" fmla="*/ 248268 h 6995918"/>
              <a:gd name="connsiteX20" fmla="*/ 3946780 w 6858001"/>
              <a:gd name="connsiteY20" fmla="*/ 250117 h 6995918"/>
              <a:gd name="connsiteX21" fmla="*/ 3800704 w 6858001"/>
              <a:gd name="connsiteY21" fmla="*/ 252134 h 6995918"/>
              <a:gd name="connsiteX22" fmla="*/ 3656686 w 6858001"/>
              <a:gd name="connsiteY22" fmla="*/ 253143 h 6995918"/>
              <a:gd name="connsiteX23" fmla="*/ 3514040 w 6858001"/>
              <a:gd name="connsiteY23" fmla="*/ 252134 h 6995918"/>
              <a:gd name="connsiteX24" fmla="*/ 3372765 w 6858001"/>
              <a:gd name="connsiteY24" fmla="*/ 252134 h 6995918"/>
              <a:gd name="connsiteX25" fmla="*/ 3232862 w 6858001"/>
              <a:gd name="connsiteY25" fmla="*/ 250117 h 6995918"/>
              <a:gd name="connsiteX26" fmla="*/ 3095702 w 6858001"/>
              <a:gd name="connsiteY26" fmla="*/ 247092 h 6995918"/>
              <a:gd name="connsiteX27" fmla="*/ 2959914 w 6858001"/>
              <a:gd name="connsiteY27" fmla="*/ 244234 h 6995918"/>
              <a:gd name="connsiteX28" fmla="*/ 2826868 w 6858001"/>
              <a:gd name="connsiteY28" fmla="*/ 241040 h 6995918"/>
              <a:gd name="connsiteX29" fmla="*/ 2694509 w 6858001"/>
              <a:gd name="connsiteY29" fmla="*/ 236166 h 6995918"/>
              <a:gd name="connsiteX30" fmla="*/ 2564208 w 6858001"/>
              <a:gd name="connsiteY30" fmla="*/ 230955 h 6995918"/>
              <a:gd name="connsiteX31" fmla="*/ 2436649 w 6858001"/>
              <a:gd name="connsiteY31" fmla="*/ 226249 h 6995918"/>
              <a:gd name="connsiteX32" fmla="*/ 2187703 w 6858001"/>
              <a:gd name="connsiteY32" fmla="*/ 212969 h 6995918"/>
              <a:gd name="connsiteX33" fmla="*/ 1949045 w 6858001"/>
              <a:gd name="connsiteY33" fmla="*/ 198850 h 6995918"/>
              <a:gd name="connsiteX34" fmla="*/ 1719988 w 6858001"/>
              <a:gd name="connsiteY34" fmla="*/ 184058 h 6995918"/>
              <a:gd name="connsiteX35" fmla="*/ 1503275 w 6858001"/>
              <a:gd name="connsiteY35" fmla="*/ 167753 h 6995918"/>
              <a:gd name="connsiteX36" fmla="*/ 1296163 w 6858001"/>
              <a:gd name="connsiteY36" fmla="*/ 150776 h 6995918"/>
              <a:gd name="connsiteX37" fmla="*/ 1104139 w 6858001"/>
              <a:gd name="connsiteY37" fmla="*/ 132455 h 6995918"/>
              <a:gd name="connsiteX38" fmla="*/ 923774 w 6858001"/>
              <a:gd name="connsiteY38" fmla="*/ 114469 h 6995918"/>
              <a:gd name="connsiteX39" fmla="*/ 757810 w 6858001"/>
              <a:gd name="connsiteY39" fmla="*/ 96484 h 6995918"/>
              <a:gd name="connsiteX40" fmla="*/ 605563 w 6858001"/>
              <a:gd name="connsiteY40" fmla="*/ 79507 h 6995918"/>
              <a:gd name="connsiteX41" fmla="*/ 470460 w 6858001"/>
              <a:gd name="connsiteY41" fmla="*/ 63370 h 6995918"/>
              <a:gd name="connsiteX42" fmla="*/ 348388 w 6858001"/>
              <a:gd name="connsiteY42" fmla="*/ 48074 h 6995918"/>
              <a:gd name="connsiteX43" fmla="*/ 245518 w 6858001"/>
              <a:gd name="connsiteY43" fmla="*/ 35299 h 6995918"/>
              <a:gd name="connsiteX44" fmla="*/ 159107 w 6858001"/>
              <a:gd name="connsiteY44" fmla="*/ 23197 h 6995918"/>
              <a:gd name="connsiteX45" fmla="*/ 40463 w 6858001"/>
              <a:gd name="connsiteY45" fmla="*/ 5883 h 6995918"/>
              <a:gd name="connsiteX46" fmla="*/ 1 w 6858001"/>
              <a:gd name="connsiteY46" fmla="*/ 0 h 6995918"/>
              <a:gd name="connsiteX47" fmla="*/ 1 w 6858001"/>
              <a:gd name="connsiteY47" fmla="*/ 905354 h 6995918"/>
              <a:gd name="connsiteX48" fmla="*/ 0 w 6858001"/>
              <a:gd name="connsiteY48" fmla="*/ 905354 h 6995918"/>
              <a:gd name="connsiteX49" fmla="*/ 0 w 6858001"/>
              <a:gd name="connsiteY49" fmla="*/ 6995918 h 6995918"/>
              <a:gd name="connsiteX50" fmla="*/ 6858000 w 6858001"/>
              <a:gd name="connsiteY50" fmla="*/ 6995918 h 6995918"/>
              <a:gd name="connsiteX51" fmla="*/ 6858000 w 6858001"/>
              <a:gd name="connsiteY51" fmla="*/ 1344715 h 699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95918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905354"/>
                </a:lnTo>
                <a:lnTo>
                  <a:pt x="0" y="905354"/>
                </a:lnTo>
                <a:lnTo>
                  <a:pt x="0" y="6995918"/>
                </a:lnTo>
                <a:lnTo>
                  <a:pt x="6858000" y="6995918"/>
                </a:lnTo>
                <a:lnTo>
                  <a:pt x="6858000" y="1344715"/>
                </a:lnTo>
                <a:close/>
              </a:path>
            </a:pathLst>
          </a:custGeom>
          <a:ln>
            <a:noFill/>
          </a:ln>
        </p:spPr>
      </p:sp>
      <p:pic>
        <p:nvPicPr>
          <p:cNvPr id="5" name="Рисунок 4" descr="WR ATMS norm">
            <a:extLst>
              <a:ext uri="{FF2B5EF4-FFF2-40B4-BE49-F238E27FC236}">
                <a16:creationId xmlns:a16="http://schemas.microsoft.com/office/drawing/2014/main" xmlns="" id="{EDB0E4D7-48D8-4F6D-BAEC-39FB0CAC665B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79887" y="1616085"/>
            <a:ext cx="4087918" cy="4384664"/>
          </a:xfrm>
          <a:prstGeom prst="rect">
            <a:avLst/>
          </a:prstGeom>
          <a:noFill/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BC917E-6A66-4258-8102-3CCA7B152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40" y="95251"/>
            <a:ext cx="7450014" cy="8193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457200"/>
            <a:r>
              <a:rPr lang="ru-RU" sz="3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Весовые функции водяного пара вблизи линии 183,31 ГГц</a:t>
            </a:r>
            <a:endParaRPr lang="en-US" sz="32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1C6C9F4-D3AF-4BC9-92E4-CC73593F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4405" y="295729"/>
            <a:ext cx="62864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BE604307-1864-4DFE-ACF4-1666D0658640}" type="slidenum">
              <a:rPr lang="en-US" sz="28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16</a:t>
            </a:fld>
            <a:endParaRPr lang="en-US" sz="2800">
              <a:solidFill>
                <a:srgbClr val="FFFFFF"/>
              </a:solidFill>
            </a:endParaRPr>
          </a:p>
        </p:txBody>
      </p:sp>
      <p:graphicFrame>
        <p:nvGraphicFramePr>
          <p:cNvPr id="63" name="Таблица 62">
            <a:extLst>
              <a:ext uri="{FF2B5EF4-FFF2-40B4-BE49-F238E27FC236}">
                <a16:creationId xmlns:a16="http://schemas.microsoft.com/office/drawing/2014/main" xmlns="" id="{AE501C61-F91E-4AE5-9A9C-9F0F55B92D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8139202"/>
              </p:ext>
            </p:extLst>
          </p:nvPr>
        </p:nvGraphicFramePr>
        <p:xfrm>
          <a:off x="6372120" y="1490604"/>
          <a:ext cx="2592288" cy="2880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7038">
                  <a:extLst>
                    <a:ext uri="{9D8B030D-6E8A-4147-A177-3AD203B41FA5}">
                      <a16:colId xmlns:a16="http://schemas.microsoft.com/office/drawing/2014/main" xmlns="" val="1126835883"/>
                    </a:ext>
                  </a:extLst>
                </a:gridCol>
                <a:gridCol w="1193162">
                  <a:extLst>
                    <a:ext uri="{9D8B030D-6E8A-4147-A177-3AD203B41FA5}">
                      <a16:colId xmlns:a16="http://schemas.microsoft.com/office/drawing/2014/main" xmlns="" val="387447516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11332696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Частота, ГГц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Полоса, ГГц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01456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</a:t>
                      </a:r>
                      <a:r>
                        <a:rPr lang="en-US" sz="1400">
                          <a:effectLst/>
                        </a:rPr>
                        <a:t>5,5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69151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183,31±7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364108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183,31±4,5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60364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183,31±3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41591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183,31±1,8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894951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183,31±1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21526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183,31±0,3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49564994"/>
                  </a:ext>
                </a:extLst>
              </a:tr>
            </a:tbl>
          </a:graphicData>
        </a:graphic>
      </p:graphicFrame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F1B2CFF6-00F7-41C3-A3F6-F0B4AE39616B}"/>
              </a:ext>
            </a:extLst>
          </p:cNvPr>
          <p:cNvSpPr/>
          <p:nvPr/>
        </p:nvSpPr>
        <p:spPr>
          <a:xfrm>
            <a:off x="6113270" y="4446358"/>
            <a:ext cx="3498185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ru-RU" sz="1400" b="1" dirty="0">
                <a:solidFill>
                  <a:prstClr val="white"/>
                </a:solidFill>
                <a:cs typeface="Times New Roman" pitchFamily="18" charset="0"/>
              </a:rPr>
              <a:t> Тропики, стандартная атмосфера</a:t>
            </a:r>
            <a:r>
              <a:rPr lang="ru-RU" sz="1400" dirty="0">
                <a:solidFill>
                  <a:prstClr val="white"/>
                </a:solidFill>
                <a:cs typeface="Times New Roman" pitchFamily="18" charset="0"/>
              </a:rPr>
              <a:t>;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prstClr val="white"/>
                </a:solidFill>
                <a:cs typeface="Times New Roman" pitchFamily="18" charset="0"/>
              </a:rPr>
              <a:t> Температура воздуха – 300 </a:t>
            </a:r>
            <a:r>
              <a:rPr lang="en-US" sz="1400" dirty="0">
                <a:solidFill>
                  <a:prstClr val="white"/>
                </a:solidFill>
                <a:cs typeface="Times New Roman" pitchFamily="18" charset="0"/>
              </a:rPr>
              <a:t>K</a:t>
            </a:r>
            <a:r>
              <a:rPr lang="ru-RU" sz="1400" dirty="0">
                <a:solidFill>
                  <a:prstClr val="white"/>
                </a:solidFill>
                <a:cs typeface="Times New Roman" pitchFamily="18" charset="0"/>
              </a:rPr>
              <a:t>;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prstClr val="white"/>
                </a:solidFill>
                <a:cs typeface="Times New Roman" pitchFamily="18" charset="0"/>
              </a:rPr>
              <a:t> Влажность – 19,00 г/м</a:t>
            </a:r>
            <a:r>
              <a:rPr lang="ru-RU" sz="1400" baseline="30000" dirty="0">
                <a:solidFill>
                  <a:prstClr val="white"/>
                </a:solidFill>
                <a:cs typeface="Times New Roman" pitchFamily="18" charset="0"/>
              </a:rPr>
              <a:t>3</a:t>
            </a:r>
            <a:r>
              <a:rPr lang="ru-RU" sz="1400" dirty="0">
                <a:solidFill>
                  <a:prstClr val="white"/>
                </a:solidFill>
                <a:cs typeface="Times New Roman" pitchFamily="18" charset="0"/>
              </a:rPr>
              <a:t> ;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prstClr val="white"/>
                </a:solidFill>
                <a:cs typeface="Times New Roman" pitchFamily="18" charset="0"/>
              </a:rPr>
              <a:t> Давление – 1013 </a:t>
            </a:r>
            <a:r>
              <a:rPr lang="ru-RU" sz="1400" dirty="0" err="1">
                <a:solidFill>
                  <a:prstClr val="white"/>
                </a:solidFill>
                <a:cs typeface="Times New Roman" pitchFamily="18" charset="0"/>
              </a:rPr>
              <a:t>мб</a:t>
            </a:r>
            <a:r>
              <a:rPr lang="ru-RU" sz="1400" dirty="0">
                <a:solidFill>
                  <a:prstClr val="white"/>
                </a:solidFill>
                <a:cs typeface="Times New Roman" pitchFamily="18" charset="0"/>
              </a:rPr>
              <a:t>;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prstClr val="white"/>
                </a:solidFill>
                <a:cs typeface="Times New Roman" pitchFamily="18" charset="0"/>
              </a:rPr>
              <a:t> Интегральная влажность – 41,4 кг/м</a:t>
            </a:r>
            <a:r>
              <a:rPr lang="ru-RU" sz="1400" baseline="30000" dirty="0">
                <a:solidFill>
                  <a:prstClr val="white"/>
                </a:solidFill>
                <a:cs typeface="Times New Roman" pitchFamily="18" charset="0"/>
              </a:rPr>
              <a:t>2</a:t>
            </a:r>
            <a:r>
              <a:rPr lang="ru-RU" sz="1400" dirty="0">
                <a:solidFill>
                  <a:prstClr val="white"/>
                </a:solidFill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826605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1B68C77-138E-4BF7-A276-BD0C78A421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C268552-D473-46ED-B1B8-422042C4DE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AC0CD9D-7610-4620-93B4-798CCD9AB58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9238B3E-24AA-439A-B527-6C5DF6D721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9F01145-BEA3-4CBF-AA21-10077B948C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E4D62F9-188E-4530-84C2-24BDEE4BEB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57B325C-3E35-45CF-9D07-3BCB281F3B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36">
            <a:extLst>
              <a:ext uri="{FF2B5EF4-FFF2-40B4-BE49-F238E27FC236}">
                <a16:creationId xmlns:a16="http://schemas.microsoft.com/office/drawing/2014/main" xmlns="" id="{C24BEC42-AFF3-40D1-93A2-A27A42E1E23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597760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98810A7-E114-447A-A7D6-69B27CFB56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xmlns="" id="{608F427C-1EC9-4280-9367-F2B3AA063E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857465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5" descr="рис 7б">
            <a:extLst>
              <a:ext uri="{FF2B5EF4-FFF2-40B4-BE49-F238E27FC236}">
                <a16:creationId xmlns:a16="http://schemas.microsoft.com/office/drawing/2014/main" xmlns="" id="{9A7A894B-4203-4334-9ED2-B8DDAAA988B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986" b="285"/>
          <a:stretch>
            <a:fillRect/>
          </a:stretch>
        </p:blipFill>
        <p:spPr bwMode="auto">
          <a:xfrm>
            <a:off x="482890" y="1027818"/>
            <a:ext cx="4702997" cy="4801898"/>
          </a:xfrm>
          <a:prstGeom prst="rect">
            <a:avLst/>
          </a:prstGeom>
          <a:noFill/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C0DA75-F635-44A5-9635-18031DD15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778" y="1325881"/>
            <a:ext cx="3475222" cy="1815088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457200">
              <a:lnSpc>
                <a:spcPct val="90000"/>
              </a:lnSpc>
            </a:pPr>
            <a:r>
              <a:rPr lang="en-US" sz="240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Весовые</a:t>
            </a:r>
            <a:r>
              <a:rPr lang="en-US" sz="240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функции</a:t>
            </a:r>
            <a:r>
              <a:rPr lang="en-US" sz="240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дифференциальных</a:t>
            </a:r>
            <a:r>
              <a:rPr lang="en-US" sz="240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каналов</a:t>
            </a:r>
            <a:r>
              <a:rPr lang="en-US" sz="240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водяного</a:t>
            </a:r>
            <a:r>
              <a:rPr lang="en-US" sz="240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пара</a:t>
            </a:r>
            <a:r>
              <a:rPr lang="en-US" sz="240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вблизи</a:t>
            </a:r>
            <a:r>
              <a:rPr lang="en-US" sz="240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линии</a:t>
            </a:r>
            <a:r>
              <a:rPr lang="en-US" sz="240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22 </a:t>
            </a:r>
            <a:r>
              <a:rPr lang="en-US" sz="240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ГГц</a:t>
            </a:r>
            <a:endParaRPr lang="en-US" sz="240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2626C26-8D51-4B92-BD1C-40F79AC7B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4405" y="295729"/>
            <a:ext cx="62864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BE604307-1864-4DFE-ACF4-1666D0658640}" type="slidenum">
              <a:rPr lang="en-US" sz="28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17</a:t>
            </a:fld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2D8112A-792E-4F0B-8B0C-E9591CBA515E}"/>
              </a:ext>
            </a:extLst>
          </p:cNvPr>
          <p:cNvSpPr/>
          <p:nvPr/>
        </p:nvSpPr>
        <p:spPr>
          <a:xfrm>
            <a:off x="5811158" y="3233516"/>
            <a:ext cx="3332842" cy="3273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Разность ν</a:t>
            </a:r>
            <a:r>
              <a:rPr lang="ru-RU" sz="2000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‑ν</a:t>
            </a:r>
            <a:r>
              <a:rPr lang="ru-RU" sz="2000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‑ ν</a:t>
            </a:r>
            <a:r>
              <a:rPr lang="ru-RU" sz="2000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=27,0 ГГц, ν</a:t>
            </a:r>
            <a:r>
              <a:rPr lang="ru-RU" sz="2000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=18,7 ГГц,</a:t>
            </a:r>
            <a:b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‑ ν</a:t>
            </a:r>
            <a:r>
              <a:rPr lang="ru-RU" sz="2000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=27,0 ГГц, ν</a:t>
            </a:r>
            <a:r>
              <a:rPr lang="ru-RU" sz="2000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=26,0 ГГц, </a:t>
            </a:r>
            <a:b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 ‑ ν</a:t>
            </a:r>
            <a:r>
              <a:rPr lang="ru-RU" sz="2000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=24,5 ГГц, ν</a:t>
            </a:r>
            <a:r>
              <a:rPr lang="ru-RU" sz="2000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=25,5ГГц;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Стандартная тропическая атмосфера, угол падения 53.1°.</a:t>
            </a: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4613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636436-CE5B-4927-955B-FB0A15A4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7360578" cy="1400530"/>
          </a:xfrm>
        </p:spPr>
        <p:txBody>
          <a:bodyPr/>
          <a:lstStyle/>
          <a:p>
            <a:pPr algn="ctr"/>
            <a:r>
              <a:rPr lang="ru-RU" sz="3200" dirty="0"/>
              <a:t>Определение скорости и направления </a:t>
            </a:r>
            <a:r>
              <a:rPr lang="ru-RU" sz="3200" dirty="0" smtClean="0"/>
              <a:t>ветра</a:t>
            </a:r>
            <a:r>
              <a:rPr lang="en-US" sz="3200" dirty="0" smtClean="0"/>
              <a:t> </a:t>
            </a:r>
            <a:r>
              <a:rPr lang="ru-RU" sz="3200" dirty="0" smtClean="0"/>
              <a:t>по поляриметрическим измерениям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5B166C2-8CFD-4F68-82D5-945FA4407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488" y="1785926"/>
            <a:ext cx="3312252" cy="136815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6</a:t>
            </a:r>
            <a:r>
              <a:rPr lang="ru-RU" dirty="0" smtClean="0"/>
              <a:t>.75 ГГц – Г,В</a:t>
            </a:r>
            <a:endParaRPr lang="en-US" dirty="0" smtClean="0"/>
          </a:p>
          <a:p>
            <a:r>
              <a:rPr lang="ru-RU" dirty="0" smtClean="0"/>
              <a:t>10.65 </a:t>
            </a:r>
            <a:r>
              <a:rPr lang="ru-RU" dirty="0" smtClean="0"/>
              <a:t>ГГц - Г,В,±45°</a:t>
            </a:r>
          </a:p>
          <a:p>
            <a:r>
              <a:rPr lang="ru-RU" dirty="0" smtClean="0"/>
              <a:t>18.7 ГГц - Г,В,±45°</a:t>
            </a:r>
          </a:p>
          <a:p>
            <a:r>
              <a:rPr lang="ru-RU" dirty="0" smtClean="0"/>
              <a:t>36.5 ГГц - Г,В,±45°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C889ABE-12D4-400A-A525-F1C576FDC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04307-1864-4DFE-ACF4-1666D0658640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6630" name="Object 6"/>
          <p:cNvGraphicFramePr>
            <a:graphicFrameLocks noChangeAspect="1"/>
          </p:cNvGraphicFramePr>
          <p:nvPr/>
        </p:nvGraphicFramePr>
        <p:xfrm>
          <a:off x="500034" y="3143248"/>
          <a:ext cx="3929090" cy="3594834"/>
        </p:xfrm>
        <a:graphic>
          <a:graphicData uri="http://schemas.openxmlformats.org/presentationml/2006/ole">
            <p:oleObj spid="_x0000_s26630" name="Plot" r:id="rId3" imgW="7113118" imgH="6508699" progId="Grapher.Document">
              <p:embed/>
            </p:oleObj>
          </a:graphicData>
        </a:graphic>
      </p:graphicFrame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6633" name="Object 9"/>
          <p:cNvGraphicFramePr>
            <a:graphicFrameLocks noChangeAspect="1"/>
          </p:cNvGraphicFramePr>
          <p:nvPr/>
        </p:nvGraphicFramePr>
        <p:xfrm>
          <a:off x="4690594" y="3143248"/>
          <a:ext cx="3810496" cy="3596423"/>
        </p:xfrm>
        <a:graphic>
          <a:graphicData uri="http://schemas.openxmlformats.org/presentationml/2006/ole">
            <p:oleObj spid="_x0000_s26633" name="Plot" r:id="rId4" imgW="6877202" imgH="6493154" progId="Grapher.Document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53453989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92F724-3C33-4A41-AE1B-4C38F3B88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10935"/>
            <a:ext cx="7055380" cy="1400530"/>
          </a:xfrm>
        </p:spPr>
        <p:txBody>
          <a:bodyPr/>
          <a:lstStyle/>
          <a:p>
            <a:pPr algn="ctr"/>
            <a:r>
              <a:rPr lang="ru-RU" dirty="0"/>
              <a:t>Использование частотных каналов МИРС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A89753-1317-4BA6-9E9F-CCB453C15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052925"/>
            <a:ext cx="8352928" cy="44724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Восстановление профилей температуры тропосферы – 6 каналов вблизи 55 ГГц: 52.8, 53.596, 54.4, 54.94, 55.5, 57.290 ГГц </a:t>
            </a:r>
          </a:p>
          <a:p>
            <a:pPr>
              <a:lnSpc>
                <a:spcPct val="150000"/>
              </a:lnSpc>
            </a:pPr>
            <a:r>
              <a:rPr lang="ru-RU" dirty="0"/>
              <a:t>Измерение интегрального содержания атмосферного водяного пара – 18.7 и 23.8 ГГц;</a:t>
            </a:r>
          </a:p>
          <a:p>
            <a:pPr>
              <a:lnSpc>
                <a:spcPct val="150000"/>
              </a:lnSpc>
            </a:pPr>
            <a:r>
              <a:rPr lang="ru-RU" dirty="0"/>
              <a:t>Измерение интегрального содержания капельной влаги</a:t>
            </a:r>
            <a:br>
              <a:rPr lang="ru-RU" dirty="0"/>
            </a:br>
            <a:r>
              <a:rPr lang="ru-RU" dirty="0"/>
              <a:t>атмосферы – 18.7, 23.8, 36.5, 88 ГГц;</a:t>
            </a:r>
          </a:p>
          <a:p>
            <a:pPr>
              <a:lnSpc>
                <a:spcPct val="150000"/>
              </a:lnSpc>
            </a:pPr>
            <a:r>
              <a:rPr lang="ru-RU" dirty="0"/>
              <a:t>Измерение температуры океана – 6.8 и 10.65 ГГц;</a:t>
            </a:r>
          </a:p>
          <a:p>
            <a:pPr>
              <a:lnSpc>
                <a:spcPct val="150000"/>
              </a:lnSpc>
            </a:pPr>
            <a:r>
              <a:rPr lang="ru-RU" dirty="0"/>
              <a:t>Измерение интенсивности осадков – 18.7, 23.8, 88 ГГц.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9FFB56C-72F6-4AD5-BBAC-026704E1E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04307-1864-4DFE-ACF4-1666D0658640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0695267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8673" y="1329285"/>
            <a:ext cx="8136904" cy="2603771"/>
          </a:xfrm>
        </p:spPr>
        <p:txBody>
          <a:bodyPr/>
          <a:lstStyle/>
          <a:p>
            <a:pPr eaLnBrk="1" hangingPunct="1">
              <a:lnSpc>
                <a:spcPts val="3800"/>
              </a:lnSpc>
              <a:defRPr/>
            </a:pPr>
            <a:r>
              <a:rPr lang="ru-RU" sz="44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Определение детальных профилей температуры и влажности атмосферы при исследовании генезиса атмосферных катастроф</a:t>
            </a:r>
            <a:endParaRPr lang="ru-RU" sz="4400" b="0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  <a:cs typeface="Times New Roman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5466" y="5085184"/>
            <a:ext cx="8352606" cy="1296889"/>
          </a:xfrm>
        </p:spPr>
        <p:txBody>
          <a:bodyPr anchor="ctr" anchorCtr="1">
            <a:normAutofit/>
          </a:bodyPr>
          <a:lstStyle/>
          <a:p>
            <a:pPr algn="l" eaLnBrk="1" hangingPunct="1">
              <a:defRPr/>
            </a:pPr>
            <a:r>
              <a:rPr lang="ru-RU" sz="2400" dirty="0"/>
              <a:t>Постановщик КЭ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ru-RU" dirty="0"/>
              <a:t>Институт космических</a:t>
            </a:r>
            <a:r>
              <a:rPr lang="en-US" dirty="0"/>
              <a:t> </a:t>
            </a:r>
            <a:r>
              <a:rPr lang="ru-RU" dirty="0"/>
              <a:t>исследований РАН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F7CB8F-4E19-4987-878E-6DD8D067C903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395536" y="601461"/>
            <a:ext cx="2833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/>
              <a:t>Наименование КЭ: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6916" y="4365104"/>
            <a:ext cx="5544616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Шифр –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«Конвергенция»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9D30DB-DC28-49CB-9D77-39BED9BF2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76361"/>
            <a:ext cx="7055380" cy="702396"/>
          </a:xfrm>
        </p:spPr>
        <p:txBody>
          <a:bodyPr/>
          <a:lstStyle/>
          <a:p>
            <a:r>
              <a:rPr lang="ru-RU" sz="3600" dirty="0"/>
              <a:t>Установка МИРС на РС МКС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2494989-96C6-4822-B103-8FED8396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04307-1864-4DFE-ACF4-1666D0658640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1CD8AA8-25C7-4241-8718-89330FFB4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1281390"/>
            <a:ext cx="3791407" cy="26870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FAD3A22-BD15-4C70-ABB7-D154261885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331755"/>
            <a:ext cx="4077581" cy="26550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3790651-2287-469E-A165-C6FD8472A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375464"/>
            <a:ext cx="5912935" cy="21968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D27427A-F10E-4C63-BD2B-CA1AD34FEF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1797" y="4371074"/>
            <a:ext cx="5549331" cy="22011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4E5C410-8729-4D77-BF5F-8E77E5D48BBC}"/>
              </a:ext>
            </a:extLst>
          </p:cNvPr>
          <p:cNvSpPr txBox="1"/>
          <p:nvPr/>
        </p:nvSpPr>
        <p:spPr>
          <a:xfrm>
            <a:off x="1259632" y="912058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Модуль МЛМ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F5019EC-60E4-4162-9509-C8439F542A00}"/>
              </a:ext>
            </a:extLst>
          </p:cNvPr>
          <p:cNvSpPr txBox="1"/>
          <p:nvPr/>
        </p:nvSpPr>
        <p:spPr>
          <a:xfrm>
            <a:off x="5789413" y="878757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Модуль НЭМ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102AF8F-768D-4044-ABA0-F52DC7D315E8}"/>
              </a:ext>
            </a:extLst>
          </p:cNvPr>
          <p:cNvSpPr txBox="1"/>
          <p:nvPr/>
        </p:nvSpPr>
        <p:spPr>
          <a:xfrm>
            <a:off x="467544" y="4014792"/>
            <a:ext cx="3687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Горизонтальный </a:t>
            </a:r>
            <a:r>
              <a:rPr lang="ru-RU" dirty="0" err="1">
                <a:solidFill>
                  <a:srgbClr val="FFFF00"/>
                </a:solidFill>
              </a:rPr>
              <a:t>варант</a:t>
            </a:r>
            <a:r>
              <a:rPr lang="ru-RU" dirty="0">
                <a:solidFill>
                  <a:srgbClr val="FFFF00"/>
                </a:solidFill>
              </a:rPr>
              <a:t> МИРС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BFEB3578-8FA7-4A69-A3EB-9C27A2C2304C}"/>
              </a:ext>
            </a:extLst>
          </p:cNvPr>
          <p:cNvSpPr/>
          <p:nvPr/>
        </p:nvSpPr>
        <p:spPr>
          <a:xfrm>
            <a:off x="4388705" y="3997477"/>
            <a:ext cx="3441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Вертикальный </a:t>
            </a:r>
            <a:r>
              <a:rPr lang="ru-RU" dirty="0" err="1">
                <a:solidFill>
                  <a:srgbClr val="FFFF00"/>
                </a:solidFill>
              </a:rPr>
              <a:t>варант</a:t>
            </a:r>
            <a:r>
              <a:rPr lang="ru-RU" dirty="0">
                <a:solidFill>
                  <a:srgbClr val="FFFF00"/>
                </a:solidFill>
              </a:rPr>
              <a:t> МИРС</a:t>
            </a:r>
          </a:p>
        </p:txBody>
      </p:sp>
    </p:spTree>
    <p:extLst>
      <p:ext uri="{BB962C8B-B14F-4D97-AF65-F5344CB8AC3E}">
        <p14:creationId xmlns:p14="http://schemas.microsoft.com/office/powerpoint/2010/main" xmlns="" val="134812604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1371600"/>
          </a:xfrm>
        </p:spPr>
        <p:txBody>
          <a:bodyPr/>
          <a:lstStyle/>
          <a:p>
            <a:pPr algn="ctr">
              <a:defRPr/>
            </a:pPr>
            <a:r>
              <a:rPr lang="ru-RU" b="1" dirty="0"/>
              <a:t>Спасибо за внимание!</a:t>
            </a:r>
            <a:endParaRPr lang="ru-RU" dirty="0"/>
          </a:p>
        </p:txBody>
      </p:sp>
      <p:pic>
        <p:nvPicPr>
          <p:cNvPr id="5" name="Picture 13" descr="station_mi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34" y="404664"/>
            <a:ext cx="8248430" cy="6048672"/>
          </a:xfrm>
          <a:prstGeom prst="rect">
            <a:avLst/>
          </a:prstGeom>
          <a:noFill/>
          <a:ln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1C268-D05F-40D0-9DAF-C5FFE1CAB32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5DA669-217B-4272-AA51-577BC58021AA}"/>
              </a:ext>
            </a:extLst>
          </p:cNvPr>
          <p:cNvSpPr txBox="1"/>
          <p:nvPr/>
        </p:nvSpPr>
        <p:spPr>
          <a:xfrm>
            <a:off x="1928794" y="2285992"/>
            <a:ext cx="5733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1"/>
                </a:solidFill>
                <a:latin typeface="Calibri" pitchFamily="34" charset="0"/>
              </a:rPr>
              <a:t>Спасибо за </a:t>
            </a:r>
            <a:r>
              <a:rPr lang="ru-RU" sz="4400" dirty="0" smtClean="0">
                <a:solidFill>
                  <a:schemeClr val="accent1"/>
                </a:solidFill>
                <a:latin typeface="Calibri" pitchFamily="34" charset="0"/>
              </a:rPr>
              <a:t>внимание!</a:t>
            </a:r>
            <a:endParaRPr lang="ru-RU" sz="4400" dirty="0">
              <a:solidFill>
                <a:schemeClr val="accent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55700"/>
            <a:ext cx="7918450" cy="6731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/>
              <a:t>Цель космического эксперимента</a:t>
            </a:r>
            <a:endParaRPr lang="ru-RU" sz="32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919244" y="547688"/>
            <a:ext cx="323056" cy="457200"/>
          </a:xfrm>
        </p:spPr>
        <p:txBody>
          <a:bodyPr/>
          <a:lstStyle/>
          <a:p>
            <a:pPr>
              <a:defRPr/>
            </a:pPr>
            <a:fld id="{4244CF3C-6CBB-4369-A29B-AB037825F919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323850" y="1628800"/>
            <a:ext cx="871264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ru-RU" sz="2000" dirty="0"/>
              <a:t>Исследование основ зарождения и эволюции крупномасштабных кризисных атмосферных процессов типа тайфунов и тропических циклонов как одних из основных элементов в формировании глобального </a:t>
            </a:r>
            <a:r>
              <a:rPr lang="ru-RU" sz="2000" dirty="0" err="1"/>
              <a:t>массо</a:t>
            </a:r>
            <a:r>
              <a:rPr lang="ru-RU" sz="2000" dirty="0"/>
              <a:t>- и </a:t>
            </a:r>
            <a:r>
              <a:rPr lang="ru-RU" sz="2000" dirty="0" err="1"/>
              <a:t>влагообмена</a:t>
            </a:r>
            <a:r>
              <a:rPr lang="ru-RU" sz="2000" dirty="0"/>
              <a:t> в системе океан-атмосфера</a:t>
            </a:r>
            <a:br>
              <a:rPr lang="ru-RU" sz="2000" dirty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ru-RU" sz="2000" dirty="0"/>
              <a:t>Проведение исследований по круглосуточному обнаружению вспышек молний, определение энергетических, пространственных и временных характеристик вспышек молний, определение зон грозовой деятельности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http://informsklad.ru/images/post_images/2013/05/23/11/114444823528092_informsklad_r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4338" y="3057537"/>
            <a:ext cx="3594579" cy="2280198"/>
          </a:xfrm>
          <a:prstGeom prst="rect">
            <a:avLst/>
          </a:prstGeom>
          <a:noFill/>
          <a:ln w="57150">
            <a:solidFill>
              <a:srgbClr val="000000"/>
            </a:solidFill>
          </a:ln>
          <a:scene3d>
            <a:camera prst="orthographicFront">
              <a:rot lat="0" lon="0" rev="300000"/>
            </a:camera>
            <a:lightRig rig="threePt" dir="t"/>
          </a:scene3d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476672"/>
            <a:ext cx="6347048" cy="936848"/>
          </a:xfrm>
        </p:spPr>
        <p:txBody>
          <a:bodyPr/>
          <a:lstStyle/>
          <a:p>
            <a:pPr>
              <a:defRPr/>
            </a:pPr>
            <a:r>
              <a:rPr lang="ru-RU" sz="3200" dirty="0"/>
              <a:t>Обоснование необходимости КЭ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FBF307-63FB-4637-AAC5-3D6818336226}" type="slidenum">
              <a:rPr lang="ru-RU"/>
              <a:pPr>
                <a:defRPr/>
              </a:pPr>
              <a:t>4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15616" y="1556792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Последствия атаки тропических циклонов</a:t>
            </a:r>
          </a:p>
        </p:txBody>
      </p:sp>
      <p:pic>
        <p:nvPicPr>
          <p:cNvPr id="1030" name="Picture 6" descr="Картинки по запросу">
            <a:extLst>
              <a:ext uri="{FF2B5EF4-FFF2-40B4-BE49-F238E27FC236}">
                <a16:creationId xmlns:a16="http://schemas.microsoft.com/office/drawing/2014/main" xmlns="" id="{BED0FA36-3CF6-491C-85DF-8909D9D2E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21" y="36559"/>
            <a:ext cx="1373006" cy="166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www.ridus.ru/_ah/img/fbcVewVOcFfjfvsT5rx8A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390" y="4114800"/>
            <a:ext cx="3196542" cy="2337028"/>
          </a:xfrm>
          <a:prstGeom prst="rect">
            <a:avLst/>
          </a:prstGeom>
          <a:noFill/>
          <a:ln w="50800">
            <a:solidFill>
              <a:srgbClr val="000000"/>
            </a:solidFill>
          </a:ln>
          <a:scene3d>
            <a:camera prst="orthographicFront">
              <a:rot lat="0" lon="0" rev="21000000"/>
            </a:camera>
            <a:lightRig rig="threePt" dir="t"/>
          </a:scene3d>
        </p:spPr>
      </p:pic>
      <p:pic>
        <p:nvPicPr>
          <p:cNvPr id="1046" name="Picture 22" descr="http://i.ucrazy.ru/files/i/2013.11.19/tornado_damage_in_kokomo_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562" y="2321346"/>
            <a:ext cx="3561852" cy="2376264"/>
          </a:xfrm>
          <a:prstGeom prst="rect">
            <a:avLst/>
          </a:prstGeom>
          <a:noFill/>
          <a:ln w="53975">
            <a:solidFill>
              <a:srgbClr val="000000"/>
            </a:solidFill>
          </a:ln>
          <a:scene3d>
            <a:camera prst="orthographicFront">
              <a:rot lat="0" lon="0" rev="20400000"/>
            </a:camera>
            <a:lightRig rig="threePt" dir="t"/>
          </a:scene3d>
        </p:spPr>
      </p:pic>
      <p:pic>
        <p:nvPicPr>
          <p:cNvPr id="1048" name="Picture 24" descr="http://loveopium.ru/content/2011/12/storm/9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9812" y="4020607"/>
            <a:ext cx="3473699" cy="2368431"/>
          </a:xfrm>
          <a:prstGeom prst="rect">
            <a:avLst/>
          </a:prstGeom>
          <a:noFill/>
          <a:ln w="53975">
            <a:solidFill>
              <a:srgbClr val="000000"/>
            </a:solidFill>
          </a:ln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1050" name="Picture 26" descr="http://samosoboj.ru/wp-content/uploads/2012/05/image-348109-galleryV9-cwid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056" y="2243794"/>
            <a:ext cx="3721885" cy="2473959"/>
          </a:xfrm>
          <a:prstGeom prst="rect">
            <a:avLst/>
          </a:prstGeom>
          <a:noFill/>
          <a:ln w="53975">
            <a:solidFill>
              <a:srgbClr val="000000"/>
            </a:solidFill>
          </a:ln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1052" name="Picture 28" descr="http://fufel.info/uploads/posts/2014-11/1415225707_hurricc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89205" y="3934493"/>
            <a:ext cx="3754255" cy="2633342"/>
          </a:xfrm>
          <a:prstGeom prst="rect">
            <a:avLst/>
          </a:prstGeom>
          <a:noFill/>
          <a:ln w="38100">
            <a:solidFill>
              <a:srgbClr val="000000"/>
            </a:solidFill>
          </a:ln>
          <a:scene3d>
            <a:camera prst="orthographicFront">
              <a:rot lat="0" lon="0" rev="21000000"/>
            </a:camera>
            <a:lightRig rig="threePt" dir="t"/>
          </a:scene3d>
        </p:spPr>
      </p:pic>
      <p:graphicFrame>
        <p:nvGraphicFramePr>
          <p:cNvPr id="1026" name="Object 2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3081958598"/>
              </p:ext>
            </p:extLst>
          </p:nvPr>
        </p:nvGraphicFramePr>
        <p:xfrm>
          <a:off x="197385" y="2094950"/>
          <a:ext cx="3926043" cy="2918226"/>
        </p:xfrm>
        <a:graphic>
          <a:graphicData uri="http://schemas.openxmlformats.org/presentationml/2006/ole">
            <p:oleObj spid="_x0000_s1044" name="Image" r:id="rId10" imgW="4117508" imgH="3059939" progId="">
              <p:embed/>
            </p:oleObj>
          </a:graphicData>
        </a:graphic>
      </p:graphicFrame>
      <p:pic>
        <p:nvPicPr>
          <p:cNvPr id="1028" name="Picture 26" descr="02-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1" cstate="print"/>
          <a:stretch>
            <a:fillRect/>
          </a:stretch>
        </p:blipFill>
        <p:spPr>
          <a:xfrm>
            <a:off x="5415802" y="3433370"/>
            <a:ext cx="3358702" cy="2940780"/>
          </a:xfrm>
          <a:noFill/>
          <a:ln w="57150" cmpd="thickThin">
            <a:solidFill>
              <a:srgbClr val="000000"/>
            </a:solidFill>
          </a:ln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E949759-8C2F-470B-8E22-014CD48328CC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EADA6E-817F-46A5-9DFE-C78B24A19FD0}" type="slidenum">
              <a:rPr lang="ru-RU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8196" name="Picture 3" descr="20_лет_ae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057" y="548680"/>
            <a:ext cx="7562087" cy="600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919864" y="2996952"/>
            <a:ext cx="122413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</a:t>
            </a:r>
            <a:r>
              <a:rPr lang="ru-RU" sz="4000" dirty="0"/>
              <a:t>,</a:t>
            </a:r>
            <a:r>
              <a:rPr lang="en-US" sz="4000" dirty="0"/>
              <a:t>64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цик</a:t>
            </a:r>
            <a:r>
              <a:rPr lang="ru-RU" dirty="0"/>
              <a:t>./</a:t>
            </a:r>
            <a:r>
              <a:rPr lang="ru-RU" dirty="0" err="1"/>
              <a:t>сут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641" y="295736"/>
            <a:ext cx="7480844" cy="1116736"/>
          </a:xfrm>
        </p:spPr>
        <p:txBody>
          <a:bodyPr/>
          <a:lstStyle/>
          <a:p>
            <a:pPr>
              <a:defRPr/>
            </a:pPr>
            <a:r>
              <a:rPr lang="ru-RU" sz="2400" dirty="0"/>
              <a:t>Поле  интегрального водяного пара и облачные системы ТЦ </a:t>
            </a:r>
            <a:r>
              <a:rPr lang="en-US" sz="2400" dirty="0"/>
              <a:t>Gonu (1-6 </a:t>
            </a:r>
            <a:r>
              <a:rPr lang="ru-RU" sz="2400" dirty="0"/>
              <a:t> июня 2007г.)  по данным ИСЗ </a:t>
            </a:r>
            <a:r>
              <a:rPr lang="en-US" sz="2400" dirty="0"/>
              <a:t>Meteosat-7   </a:t>
            </a:r>
            <a:r>
              <a:rPr lang="ru-RU" sz="2400" dirty="0"/>
              <a:t>и  </a:t>
            </a:r>
            <a:r>
              <a:rPr lang="en-US" sz="2400" dirty="0"/>
              <a:t>DMSP </a:t>
            </a:r>
            <a:r>
              <a:rPr lang="ru-RU" sz="2400" dirty="0"/>
              <a:t> </a:t>
            </a:r>
          </a:p>
        </p:txBody>
      </p:sp>
      <p:pic>
        <p:nvPicPr>
          <p:cNvPr id="12291" name="Содержимое 4" descr="Рис.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679972"/>
            <a:ext cx="7010855" cy="4692864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D8D9E-7A2C-469A-B945-BB08C020982C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344488"/>
            <a:ext cx="6497823" cy="6731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>
                <a:cs typeface="Tahoma" pitchFamily="34" charset="0"/>
              </a:rPr>
              <a:t>Экспериментально показано: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931640" y="560388"/>
            <a:ext cx="323056" cy="457200"/>
          </a:xfrm>
        </p:spPr>
        <p:txBody>
          <a:bodyPr/>
          <a:lstStyle/>
          <a:p>
            <a:pPr>
              <a:defRPr/>
            </a:pPr>
            <a:fld id="{55C6F340-D822-4B79-8421-1F2FE2CF32E4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251520" y="1556793"/>
            <a:ext cx="8359775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ru-RU" dirty="0">
                <a:latin typeface="Times New Roman" pitchFamily="18" charset="0"/>
              </a:rPr>
              <a:t>Необходимое условие генезиса ТЦ – наличие поля интегрального водяного пара выше 60 кг</a:t>
            </a:r>
            <a:r>
              <a:rPr lang="en-US" dirty="0">
                <a:latin typeface="Times New Roman" pitchFamily="18" charset="0"/>
              </a:rPr>
              <a:t>/ </a:t>
            </a:r>
            <a:r>
              <a:rPr lang="ru-RU" dirty="0">
                <a:latin typeface="Times New Roman" pitchFamily="18" charset="0"/>
              </a:rPr>
              <a:t>кв. м</a:t>
            </a:r>
            <a:r>
              <a:rPr lang="ru-RU" dirty="0" smtClean="0">
                <a:latin typeface="Times New Roman" pitchFamily="18" charset="0"/>
              </a:rPr>
              <a:t>.</a:t>
            </a:r>
            <a:endParaRPr lang="ru-RU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ru-RU" dirty="0">
                <a:latin typeface="Times New Roman" pitchFamily="18" charset="0"/>
              </a:rPr>
              <a:t>Необходимое условие существования и интенсификации  ТЦ - наличие  </a:t>
            </a:r>
            <a:r>
              <a:rPr lang="ru-RU" dirty="0" err="1">
                <a:latin typeface="Times New Roman" pitchFamily="18" charset="0"/>
              </a:rPr>
              <a:t>джетового</a:t>
            </a:r>
            <a:r>
              <a:rPr lang="ru-RU" dirty="0">
                <a:latin typeface="Times New Roman" pitchFamily="18" charset="0"/>
              </a:rPr>
              <a:t> моста  с экваториальным материнским полем интегрального водяного </a:t>
            </a:r>
            <a:r>
              <a:rPr lang="ru-RU" dirty="0" smtClean="0">
                <a:latin typeface="Times New Roman" pitchFamily="18" charset="0"/>
              </a:rPr>
              <a:t>пара.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Разрыв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джетового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моста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приводит 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немедленной диссипации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ТЦ.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Необходим 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двухкомпонентной структуры  ТЦ: облачные массы и  поле водяного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пара.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Эффекта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выброса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водяного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пара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средние широты  как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механизм выноса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скрытой энергии  из экваториального материнского поля  водяного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пара.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Восстановление  поля  интегрального водяного пара происходит механизмами  широтного переноса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срок порядка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суток.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Оценка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энергосодержания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скрытой теплоты  материнской экваториальной зоны ВЗК составляет  около   100 млн.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ПДж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с вариациями около 1 процента.</a:t>
            </a:r>
            <a:endParaRPr lang="ru-RU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38133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52718"/>
            <a:ext cx="7360578" cy="1400530"/>
          </a:xfrm>
        </p:spPr>
        <p:txBody>
          <a:bodyPr/>
          <a:lstStyle/>
          <a:p>
            <a:pPr algn="ctr"/>
            <a:r>
              <a:rPr lang="ru-RU" sz="3200" dirty="0"/>
              <a:t>Для проведения КЭ «Конвергенция» устанавливаются: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783560"/>
            <a:ext cx="7772400" cy="4669776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1200"/>
              </a:spcAft>
              <a:buClr>
                <a:schemeClr val="accent2"/>
              </a:buClr>
              <a:buFont typeface="Arial" pitchFamily="34" charset="0"/>
              <a:buChar char="•"/>
            </a:pPr>
            <a:r>
              <a:rPr lang="ru-RU" sz="3400" dirty="0">
                <a:solidFill>
                  <a:srgbClr val="FFC000"/>
                </a:solidFill>
              </a:rPr>
              <a:t>Сканирующий микроволновый радиометр-спектрометр (МИРС)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900" dirty="0"/>
              <a:t>МИРС предназначен для измерения радиотеплового излучения атмосферы Земли и её поверхности в микроволновом диапазоне частот от 6,8 до 200 ГГц и представляет собой многоканальный радиометр панорамного типа обзора со сканированием пространства лучами, вращающимися вокруг направления в надир под постоянным углом 48-50° (коническое сканирование) с периодом 1,3 с. При таком способе обзора поверхности Земли для высоты орбиты космического аппарата 410 км полоса обзора составит 830 км. </a:t>
            </a:r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sz="3200" dirty="0">
                <a:solidFill>
                  <a:srgbClr val="FFC000"/>
                </a:solidFill>
              </a:rPr>
              <a:t>Детектор молний (ДМ)</a:t>
            </a:r>
            <a:br>
              <a:rPr lang="ru-RU" sz="3200" dirty="0">
                <a:solidFill>
                  <a:srgbClr val="FFC000"/>
                </a:solidFill>
              </a:rPr>
            </a:br>
            <a:r>
              <a:rPr lang="ru-RU" sz="2900" dirty="0"/>
              <a:t> </a:t>
            </a:r>
            <a:br>
              <a:rPr lang="ru-RU" sz="2900" dirty="0"/>
            </a:br>
            <a:r>
              <a:rPr lang="ru-RU" sz="2900" dirty="0"/>
              <a:t>ДМ предназначен для обнаружения вспышек молний в полосе захвата 680 км (формат кадра 680×550 км), наблюдение вспышек молний ведётся в надир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04307-1864-4DFE-ACF4-1666D0658640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344488"/>
            <a:ext cx="7340600" cy="1788368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ru-RU" sz="3600" dirty="0">
                <a:cs typeface="Tahoma" pitchFamily="34" charset="0"/>
              </a:rPr>
              <a:t>Этап Эскизного проекта</a:t>
            </a:r>
            <a:br>
              <a:rPr lang="ru-RU" sz="3600" dirty="0">
                <a:cs typeface="Tahoma" pitchFamily="34" charset="0"/>
              </a:rPr>
            </a:br>
            <a:r>
              <a:rPr lang="ru-RU" sz="3600" dirty="0">
                <a:cs typeface="Tahoma" pitchFamily="34" charset="0"/>
              </a:rPr>
              <a:t>СЧ ОКР «Конвергенция»</a:t>
            </a:r>
            <a:r>
              <a:rPr lang="ru-RU" sz="3200" dirty="0">
                <a:cs typeface="Tahoma" pitchFamily="34" charset="0"/>
              </a:rPr>
              <a:t/>
            </a:r>
            <a:br>
              <a:rPr lang="ru-RU" sz="3200" dirty="0">
                <a:cs typeface="Tahoma" pitchFamily="34" charset="0"/>
              </a:rPr>
            </a:br>
            <a:endParaRPr lang="ru-RU" sz="3200" dirty="0">
              <a:cs typeface="Tahoma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769225" y="553886"/>
            <a:ext cx="648072" cy="457200"/>
          </a:xfrm>
        </p:spPr>
        <p:txBody>
          <a:bodyPr/>
          <a:lstStyle/>
          <a:p>
            <a:pPr>
              <a:defRPr/>
            </a:pPr>
            <a:fld id="{55C6F340-D822-4B79-8421-1F2FE2CF32E4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428625" y="2348880"/>
            <a:ext cx="8359775" cy="389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endParaRPr lang="ru-RU" sz="2000" dirty="0">
              <a:latin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B20D1B-5CB0-4D94-8447-DFAC851AE5D7}"/>
              </a:ext>
            </a:extLst>
          </p:cNvPr>
          <p:cNvSpPr txBox="1"/>
          <p:nvPr/>
        </p:nvSpPr>
        <p:spPr>
          <a:xfrm>
            <a:off x="5545646" y="2630198"/>
            <a:ext cx="3576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B0F0"/>
                </a:solidFill>
              </a:rPr>
              <a:t>Микроволновой Радиометр - Спектрометр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C32F39-D287-4993-BD4D-6C211EBBB910}"/>
              </a:ext>
            </a:extLst>
          </p:cNvPr>
          <p:cNvSpPr txBox="1"/>
          <p:nvPr/>
        </p:nvSpPr>
        <p:spPr>
          <a:xfrm>
            <a:off x="3051407" y="2716292"/>
            <a:ext cx="2607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</a:rPr>
              <a:t>Детектор Молний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878C2F-4D54-45B4-AE91-61FD038A2DE2}"/>
              </a:ext>
            </a:extLst>
          </p:cNvPr>
          <p:cNvSpPr txBox="1"/>
          <p:nvPr/>
        </p:nvSpPr>
        <p:spPr>
          <a:xfrm>
            <a:off x="365531" y="2716291"/>
            <a:ext cx="2351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Гамма детектор</a:t>
            </a:r>
          </a:p>
        </p:txBody>
      </p:sp>
      <p:pic>
        <p:nvPicPr>
          <p:cNvPr id="2050" name="Picture 2" descr="Рис.1.14">
            <a:extLst>
              <a:ext uri="{FF2B5EF4-FFF2-40B4-BE49-F238E27FC236}">
                <a16:creationId xmlns:a16="http://schemas.microsoft.com/office/drawing/2014/main" xmlns="" id="{77E77956-5A59-456D-BD9B-0722F6F1E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077" y="4567269"/>
            <a:ext cx="8422869" cy="203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11105</TotalTime>
  <Words>1114</Words>
  <Application>Microsoft Office PowerPoint</Application>
  <PresentationFormat>Экран (4:3)</PresentationFormat>
  <Paragraphs>350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Ион</vt:lpstr>
      <vt:lpstr>Image</vt:lpstr>
      <vt:lpstr>Grapher Plot Document</vt:lpstr>
      <vt:lpstr>Научная аппаратура КЭ «Конвергенция» на РС МКС на российском сегменте МКС</vt:lpstr>
      <vt:lpstr>Определение детальных профилей температуры и влажности атмосферы при исследовании генезиса атмосферных катастроф</vt:lpstr>
      <vt:lpstr>Цель космического эксперимента</vt:lpstr>
      <vt:lpstr>Обоснование необходимости КЭ</vt:lpstr>
      <vt:lpstr>Слайд 5</vt:lpstr>
      <vt:lpstr>Поле  интегрального водяного пара и облачные системы ТЦ Gonu (1-6  июня 2007г.)  по данным ИСЗ Meteosat-7   и  DMSP  </vt:lpstr>
      <vt:lpstr>Экспериментально показано:</vt:lpstr>
      <vt:lpstr>Для проведения КЭ «Конвергенция» устанавливаются:</vt:lpstr>
      <vt:lpstr>Этап Эскизного проекта СЧ ОКР «Конвергенция» </vt:lpstr>
      <vt:lpstr>МИРС  основные задачи</vt:lpstr>
      <vt:lpstr>Общий вид МИРС</vt:lpstr>
      <vt:lpstr>Функциональная схема МИРС</vt:lpstr>
      <vt:lpstr>Радиометрические каналы</vt:lpstr>
      <vt:lpstr>Аналоги МИРС:</vt:lpstr>
      <vt:lpstr>Особенности МИРС</vt:lpstr>
      <vt:lpstr>Весовые функции водяного пара вблизи линии 183,31 ГГц</vt:lpstr>
      <vt:lpstr>Весовые функции дифференциальных каналов водяного пара вблизи линии 22 ГГц</vt:lpstr>
      <vt:lpstr>Определение скорости и направления ветра по поляриметрическим измерениям</vt:lpstr>
      <vt:lpstr>Использование частотных каналов МИРС</vt:lpstr>
      <vt:lpstr>Установка МИРС на РС МКС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Пассивное микроволновое зондирование Земли : прошлое, настоящее и планы на будущее</dc:title>
  <dc:creator>E.Sharkov</dc:creator>
  <cp:lastModifiedBy>Ilya</cp:lastModifiedBy>
  <cp:revision>440</cp:revision>
  <dcterms:created xsi:type="dcterms:W3CDTF">2003-11-05T07:55:45Z</dcterms:created>
  <dcterms:modified xsi:type="dcterms:W3CDTF">2017-11-14T15:41:54Z</dcterms:modified>
</cp:coreProperties>
</file>